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1"/>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Arapey Bold" charset="1" panose="02000000000000000000"/>
      <p:regular r:id="rId24"/>
    </p:embeddedFont>
    <p:embeddedFont>
      <p:font typeface="Arimo Bold" charset="1" panose="020B0704020202020204"/>
      <p:regular r:id="rId25"/>
    </p:embeddedFont>
    <p:embeddedFont>
      <p:font typeface="Arimo" charset="1" panose="020B0604020202020204"/>
      <p:regular r:id="rId26"/>
    </p:embeddedFont>
    <p:embeddedFont>
      <p:font typeface="Canva Sans Bold" charset="1" panose="020B0803030501040103"/>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notesMasters/notesMaster1.xml" Type="http://schemas.openxmlformats.org/officeDocument/2006/relationships/notesMaster"/><Relationship Id="rId22" Target="theme/theme2.xml" Type="http://schemas.openxmlformats.org/officeDocument/2006/relationships/theme"/><Relationship Id="rId23" Target="notesSlides/notesSlide1.xml" Type="http://schemas.openxmlformats.org/officeDocument/2006/relationships/note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notesSlides/notesSlide2.xml" Type="http://schemas.openxmlformats.org/officeDocument/2006/relationships/notesSlide"/><Relationship Id="rId28" Target="notesSlides/notesSlide3.xml" Type="http://schemas.openxmlformats.org/officeDocument/2006/relationships/notesSlide"/><Relationship Id="rId29" Target="notesSlides/notesSlide4.xml" Type="http://schemas.openxmlformats.org/officeDocument/2006/relationships/notesSlide"/><Relationship Id="rId3" Target="viewProps.xml" Type="http://schemas.openxmlformats.org/officeDocument/2006/relationships/viewProps"/><Relationship Id="rId30" Target="fonts/font30.fntdata" Type="http://schemas.openxmlformats.org/officeDocument/2006/relationships/font"/><Relationship Id="rId31" Target="notesSlides/notesSlide5.xml" Type="http://schemas.openxmlformats.org/officeDocument/2006/relationships/notesSlide"/><Relationship Id="rId32" Target="notesSlides/notesSlide6.xml" Type="http://schemas.openxmlformats.org/officeDocument/2006/relationships/notesSlide"/><Relationship Id="rId33" Target="notesSlides/notesSlide7.xml" Type="http://schemas.openxmlformats.org/officeDocument/2006/relationships/notesSlide"/><Relationship Id="rId34" Target="notesSlides/notesSlide8.xml" Type="http://schemas.openxmlformats.org/officeDocument/2006/relationships/notesSlide"/><Relationship Id="rId35" Target="notesSlides/notesSlide9.xml" Type="http://schemas.openxmlformats.org/officeDocument/2006/relationships/notesSlide"/><Relationship Id="rId36" Target="notesSlides/notesSlide10.xml" Type="http://schemas.openxmlformats.org/officeDocument/2006/relationships/notesSlide"/><Relationship Id="rId37" Target="notesSlides/notesSlide11.xml" Type="http://schemas.openxmlformats.org/officeDocument/2006/relationships/notesSlide"/><Relationship Id="rId38" Target="notesSlides/notesSlide12.xml" Type="http://schemas.openxmlformats.org/officeDocument/2006/relationships/notesSlide"/><Relationship Id="rId39" Target="notesSlides/notesSlide13.xml" Type="http://schemas.openxmlformats.org/officeDocument/2006/relationships/notesSlide"/><Relationship Id="rId4" Target="theme/theme1.xml" Type="http://schemas.openxmlformats.org/officeDocument/2006/relationships/theme"/><Relationship Id="rId40" Target="notesSlides/notesSlide14.xml" Type="http://schemas.openxmlformats.org/officeDocument/2006/relationships/notesSlide"/><Relationship Id="rId41" Target="notesSlides/notesSlide15.xml" Type="http://schemas.openxmlformats.org/officeDocument/2006/relationships/notesSlid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13" Target="../media/image11.png" Type="http://schemas.openxmlformats.org/officeDocument/2006/relationships/image"/><Relationship Id="rId14" Target="../media/image12.svg" Type="http://schemas.openxmlformats.org/officeDocument/2006/relationships/image"/><Relationship Id="rId15" Target="../media/image13.png" Type="http://schemas.openxmlformats.org/officeDocument/2006/relationships/image"/><Relationship Id="rId16" Target="../media/image14.svg" Type="http://schemas.openxmlformats.org/officeDocument/2006/relationships/image"/><Relationship Id="rId17" Target="../media/image15.png" Type="http://schemas.openxmlformats.org/officeDocument/2006/relationships/image"/><Relationship Id="rId18" Target="../media/image16.svg" Type="http://schemas.openxmlformats.org/officeDocument/2006/relationships/image"/><Relationship Id="rId19" Target="../media/image17.jpeg" Type="http://schemas.openxmlformats.org/officeDocument/2006/relationships/image"/><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11" Target="../media/image64.png" Type="http://schemas.openxmlformats.org/officeDocument/2006/relationships/image"/><Relationship Id="rId12" Target="../media/image65.svg" Type="http://schemas.openxmlformats.org/officeDocument/2006/relationships/image"/><Relationship Id="rId13" Target="../media/image66.jpeg" Type="http://schemas.openxmlformats.org/officeDocument/2006/relationships/image"/><Relationship Id="rId14" Target="../media/VAGhtye4XmE.mp4" Type="http://schemas.openxmlformats.org/officeDocument/2006/relationships/video"/><Relationship Id="rId15" Target="../media/VAGhtye4XmE.mp4" Type="http://schemas.microsoft.com/office/2007/relationships/media"/><Relationship Id="rId2" Target="../notesSlides/notesSlide10.xml" Type="http://schemas.openxmlformats.org/officeDocument/2006/relationships/notesSlide"/><Relationship Id="rId3" Target="../media/image58.png" Type="http://schemas.openxmlformats.org/officeDocument/2006/relationships/image"/><Relationship Id="rId4" Target="../media/image59.svg" Type="http://schemas.openxmlformats.org/officeDocument/2006/relationships/image"/><Relationship Id="rId5" Target="../media/image60.png" Type="http://schemas.openxmlformats.org/officeDocument/2006/relationships/image"/><Relationship Id="rId6" Target="../media/image61.svg" Type="http://schemas.openxmlformats.org/officeDocument/2006/relationships/image"/><Relationship Id="rId7" Target="../media/image62.png" Type="http://schemas.openxmlformats.org/officeDocument/2006/relationships/image"/><Relationship Id="rId8" Target="../media/image63.svg" Type="http://schemas.openxmlformats.org/officeDocument/2006/relationships/image"/><Relationship Id="rId9"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4.svg" Type="http://schemas.openxmlformats.org/officeDocument/2006/relationships/image"/><Relationship Id="rId11" Target="../media/image75.png" Type="http://schemas.openxmlformats.org/officeDocument/2006/relationships/image"/><Relationship Id="rId12" Target="../media/image76.svg" Type="http://schemas.openxmlformats.org/officeDocument/2006/relationships/image"/><Relationship Id="rId13" Target="../media/image77.png" Type="http://schemas.openxmlformats.org/officeDocument/2006/relationships/image"/><Relationship Id="rId14" Target="../media/image78.svg" Type="http://schemas.openxmlformats.org/officeDocument/2006/relationships/image"/><Relationship Id="rId15" Target="../media/image79.png" Type="http://schemas.openxmlformats.org/officeDocument/2006/relationships/image"/><Relationship Id="rId16" Target="../media/image80.svg" Type="http://schemas.openxmlformats.org/officeDocument/2006/relationships/image"/><Relationship Id="rId17" Target="../media/image81.png" Type="http://schemas.openxmlformats.org/officeDocument/2006/relationships/image"/><Relationship Id="rId18" Target="../media/image82.svg" Type="http://schemas.openxmlformats.org/officeDocument/2006/relationships/image"/><Relationship Id="rId19" Target="../media/image83.jpeg" Type="http://schemas.openxmlformats.org/officeDocument/2006/relationships/image"/><Relationship Id="rId2" Target="../notesSlides/notesSlide11.xml" Type="http://schemas.openxmlformats.org/officeDocument/2006/relationships/notesSlide"/><Relationship Id="rId20" Target="../media/image84.jpeg" Type="http://schemas.openxmlformats.org/officeDocument/2006/relationships/image"/><Relationship Id="rId3" Target="../media/image67.png" Type="http://schemas.openxmlformats.org/officeDocument/2006/relationships/image"/><Relationship Id="rId4" Target="../media/image68.svg" Type="http://schemas.openxmlformats.org/officeDocument/2006/relationships/image"/><Relationship Id="rId5" Target="../media/image69.png" Type="http://schemas.openxmlformats.org/officeDocument/2006/relationships/image"/><Relationship Id="rId6" Target="../media/image70.svg" Type="http://schemas.openxmlformats.org/officeDocument/2006/relationships/image"/><Relationship Id="rId7" Target="../media/image71.png" Type="http://schemas.openxmlformats.org/officeDocument/2006/relationships/image"/><Relationship Id="rId8" Target="../media/image72.svg" Type="http://schemas.openxmlformats.org/officeDocument/2006/relationships/image"/><Relationship Id="rId9" Target="../media/image7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39.svg" Type="http://schemas.openxmlformats.org/officeDocument/2006/relationships/image"/><Relationship Id="rId12" Target="../media/image88.png" Type="http://schemas.openxmlformats.org/officeDocument/2006/relationships/image"/><Relationship Id="rId2" Target="../notesSlides/notesSlide12.xml" Type="http://schemas.openxmlformats.org/officeDocument/2006/relationships/notesSlide"/><Relationship Id="rId3" Target="../media/image9.png" Type="http://schemas.openxmlformats.org/officeDocument/2006/relationships/image"/><Relationship Id="rId4" Target="../media/image10.sv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 Id="rId7" Target="../media/image85.png" Type="http://schemas.openxmlformats.org/officeDocument/2006/relationships/image"/><Relationship Id="rId8" Target="../media/image86.svg" Type="http://schemas.openxmlformats.org/officeDocument/2006/relationships/image"/><Relationship Id="rId9" Target="../media/image8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4.svg" Type="http://schemas.openxmlformats.org/officeDocument/2006/relationships/image"/><Relationship Id="rId11" Target="../media/image95.png" Type="http://schemas.openxmlformats.org/officeDocument/2006/relationships/image"/><Relationship Id="rId12" Target="../media/image96.svg" Type="http://schemas.openxmlformats.org/officeDocument/2006/relationships/image"/><Relationship Id="rId13" Target="../media/image97.jpeg" Type="http://schemas.openxmlformats.org/officeDocument/2006/relationships/image"/><Relationship Id="rId14" Target="../media/VAGhnX06uIk.mp4" Type="http://schemas.openxmlformats.org/officeDocument/2006/relationships/video"/><Relationship Id="rId15" Target="../media/VAGhnX06uIk.mp4" Type="http://schemas.microsoft.com/office/2007/relationships/media"/><Relationship Id="rId16" Target="../media/image98.png" Type="http://schemas.openxmlformats.org/officeDocument/2006/relationships/image"/><Relationship Id="rId17" Target="../media/image99.svg" Type="http://schemas.openxmlformats.org/officeDocument/2006/relationships/image"/><Relationship Id="rId2" Target="../notesSlides/notesSlide13.xml" Type="http://schemas.openxmlformats.org/officeDocument/2006/relationships/notesSlide"/><Relationship Id="rId3" Target="../media/image89.png" Type="http://schemas.openxmlformats.org/officeDocument/2006/relationships/image"/><Relationship Id="rId4" Target="../media/image90.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91.png" Type="http://schemas.openxmlformats.org/officeDocument/2006/relationships/image"/><Relationship Id="rId8" Target="../media/image92.svg" Type="http://schemas.openxmlformats.org/officeDocument/2006/relationships/image"/><Relationship Id="rId9" Target="../media/image9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4.svg" Type="http://schemas.openxmlformats.org/officeDocument/2006/relationships/image"/><Relationship Id="rId11" Target="../media/image95.png" Type="http://schemas.openxmlformats.org/officeDocument/2006/relationships/image"/><Relationship Id="rId12" Target="../media/image96.svg" Type="http://schemas.openxmlformats.org/officeDocument/2006/relationships/image"/><Relationship Id="rId13" Target="../media/image98.png" Type="http://schemas.openxmlformats.org/officeDocument/2006/relationships/image"/><Relationship Id="rId14" Target="../media/image99.svg" Type="http://schemas.openxmlformats.org/officeDocument/2006/relationships/image"/><Relationship Id="rId15" Target="../media/image100.jpeg" Type="http://schemas.openxmlformats.org/officeDocument/2006/relationships/image"/><Relationship Id="rId16" Target="../media/VAGhnU2CWoI.mp4" Type="http://schemas.openxmlformats.org/officeDocument/2006/relationships/video"/><Relationship Id="rId17" Target="../media/VAGhnU2CWoI.mp4" Type="http://schemas.microsoft.com/office/2007/relationships/media"/><Relationship Id="rId2" Target="../notesSlides/notesSlide14.xml" Type="http://schemas.openxmlformats.org/officeDocument/2006/relationships/notesSlide"/><Relationship Id="rId3" Target="../media/image89.png" Type="http://schemas.openxmlformats.org/officeDocument/2006/relationships/image"/><Relationship Id="rId4" Target="../media/image90.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91.png" Type="http://schemas.openxmlformats.org/officeDocument/2006/relationships/image"/><Relationship Id="rId8" Target="../media/image92.svg" Type="http://schemas.openxmlformats.org/officeDocument/2006/relationships/image"/><Relationship Id="rId9" Target="../media/image9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9.png" Type="http://schemas.openxmlformats.org/officeDocument/2006/relationships/image"/><Relationship Id="rId4" Target="../media/image10.svg" Type="http://schemas.openxmlformats.org/officeDocument/2006/relationships/image"/><Relationship Id="rId5" Target="../media/image101.png" Type="http://schemas.openxmlformats.org/officeDocument/2006/relationships/image"/><Relationship Id="rId6" Target="../media/image102.svg" Type="http://schemas.openxmlformats.org/officeDocument/2006/relationships/image"/><Relationship Id="rId7" Target="../media/image103.jpeg" Type="http://schemas.openxmlformats.org/officeDocument/2006/relationships/image"/><Relationship Id="rId8" Target="../media/image104.jpeg" Type="http://schemas.openxmlformats.org/officeDocument/2006/relationships/image"/><Relationship Id="rId9" Target="../media/image105.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23.png" Type="http://schemas.openxmlformats.org/officeDocument/2006/relationships/image"/><Relationship Id="rId4" Target="../media/image24.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2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svg" Type="http://schemas.openxmlformats.org/officeDocument/2006/relationships/image"/><Relationship Id="rId11" Target="../media/image11.png" Type="http://schemas.openxmlformats.org/officeDocument/2006/relationships/image"/><Relationship Id="rId12" Target="../media/image12.svg" Type="http://schemas.openxmlformats.org/officeDocument/2006/relationships/image"/><Relationship Id="rId13" Target="../media/image30.jpeg" Type="http://schemas.openxmlformats.org/officeDocument/2006/relationships/image"/><Relationship Id="rId14" Target="../media/image31.png" Type="http://schemas.openxmlformats.org/officeDocument/2006/relationships/image"/><Relationship Id="rId15" Target="../media/image32.svg" Type="http://schemas.openxmlformats.org/officeDocument/2006/relationships/image"/><Relationship Id="rId2" Target="../notesSlides/notesSlide4.xml" Type="http://schemas.openxmlformats.org/officeDocument/2006/relationships/notesSlid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39.svg" Type="http://schemas.openxmlformats.org/officeDocument/2006/relationships/image"/><Relationship Id="rId2" Target="../notesSlides/notesSlide5.xml" Type="http://schemas.openxmlformats.org/officeDocument/2006/relationships/notesSlide"/><Relationship Id="rId3" Target="../media/image33.png" Type="http://schemas.openxmlformats.org/officeDocument/2006/relationships/image"/><Relationship Id="rId4" Target="../media/image34.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35.png" Type="http://schemas.openxmlformats.org/officeDocument/2006/relationships/image"/><Relationship Id="rId8" Target="../media/image36.svg" Type="http://schemas.openxmlformats.org/officeDocument/2006/relationships/image"/><Relationship Id="rId9" Target="../media/image37.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7.jpe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2" Target="../notesSlides/notesSlide6.xml" Type="http://schemas.openxmlformats.org/officeDocument/2006/relationships/notesSlide"/><Relationship Id="rId3" Target="../media/image40.png" Type="http://schemas.openxmlformats.org/officeDocument/2006/relationships/image"/><Relationship Id="rId4" Target="../media/image41.svg" Type="http://schemas.openxmlformats.org/officeDocument/2006/relationships/image"/><Relationship Id="rId5" Target="../media/image42.png" Type="http://schemas.openxmlformats.org/officeDocument/2006/relationships/image"/><Relationship Id="rId6" Target="../media/image43.svg" Type="http://schemas.openxmlformats.org/officeDocument/2006/relationships/image"/><Relationship Id="rId7" Target="../media/image44.png" Type="http://schemas.openxmlformats.org/officeDocument/2006/relationships/image"/><Relationship Id="rId8" Target="../media/image45.svg" Type="http://schemas.openxmlformats.org/officeDocument/2006/relationships/image"/><Relationship Id="rId9" Target="../media/image46.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48.png" Type="http://schemas.openxmlformats.org/officeDocument/2006/relationships/image"/><Relationship Id="rId4" Target="../media/image49.svg" Type="http://schemas.openxmlformats.org/officeDocument/2006/relationships/image"/><Relationship Id="rId5" Target="../media/image50.jpeg" Type="http://schemas.openxmlformats.org/officeDocument/2006/relationships/image"/><Relationship Id="rId6" Target="../media/image51.png" Type="http://schemas.openxmlformats.org/officeDocument/2006/relationships/image"/><Relationship Id="rId7" Target="../media/image52.sv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55.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svg" Type="http://schemas.openxmlformats.org/officeDocument/2006/relationships/image"/><Relationship Id="rId2" Target="../notesSlides/notesSlide9.xml" Type="http://schemas.openxmlformats.org/officeDocument/2006/relationships/notesSlide"/><Relationship Id="rId3" Target="../media/image48.png" Type="http://schemas.openxmlformats.org/officeDocument/2006/relationships/image"/><Relationship Id="rId4" Target="../media/image49.svg" Type="http://schemas.openxmlformats.org/officeDocument/2006/relationships/image"/><Relationship Id="rId5" Target="../media/image51.png" Type="http://schemas.openxmlformats.org/officeDocument/2006/relationships/image"/><Relationship Id="rId6" Target="../media/image52.svg" Type="http://schemas.openxmlformats.org/officeDocument/2006/relationships/image"/><Relationship Id="rId7" Target="../media/image56.jpeg" Type="http://schemas.openxmlformats.org/officeDocument/2006/relationships/image"/><Relationship Id="rId8" Target="../media/image57.jpeg" Type="http://schemas.openxmlformats.org/officeDocument/2006/relationships/image"/><Relationship Id="rId9" Target="../media/image5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6F6F8"/>
        </a:solidFill>
      </p:bgPr>
    </p:bg>
    <p:spTree>
      <p:nvGrpSpPr>
        <p:cNvPr id="1" name=""/>
        <p:cNvGrpSpPr/>
        <p:nvPr/>
      </p:nvGrpSpPr>
      <p:grpSpPr>
        <a:xfrm>
          <a:off x="0" y="0"/>
          <a:ext cx="0" cy="0"/>
          <a:chOff x="0" y="0"/>
          <a:chExt cx="0" cy="0"/>
        </a:xfrm>
      </p:grpSpPr>
      <p:sp>
        <p:nvSpPr>
          <p:cNvPr name="Freeform 2" id="2"/>
          <p:cNvSpPr/>
          <p:nvPr/>
        </p:nvSpPr>
        <p:spPr>
          <a:xfrm flipH="false" flipV="false" rot="0">
            <a:off x="16866593" y="3449550"/>
            <a:ext cx="1910135" cy="1693950"/>
          </a:xfrm>
          <a:custGeom>
            <a:avLst/>
            <a:gdLst/>
            <a:ahLst/>
            <a:cxnLst/>
            <a:rect r="r" b="b" t="t" l="l"/>
            <a:pathLst>
              <a:path h="1693950" w="1910135">
                <a:moveTo>
                  <a:pt x="0" y="0"/>
                </a:moveTo>
                <a:lnTo>
                  <a:pt x="1910135" y="0"/>
                </a:lnTo>
                <a:lnTo>
                  <a:pt x="1910135" y="1693950"/>
                </a:lnTo>
                <a:lnTo>
                  <a:pt x="0" y="16939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211950" y="6275400"/>
            <a:ext cx="951600" cy="951600"/>
            <a:chOff x="0" y="0"/>
            <a:chExt cx="1268800" cy="1268800"/>
          </a:xfrm>
        </p:grpSpPr>
        <p:sp>
          <p:nvSpPr>
            <p:cNvPr name="Freeform 4" id="4"/>
            <p:cNvSpPr/>
            <p:nvPr/>
          </p:nvSpPr>
          <p:spPr>
            <a:xfrm flipH="false" flipV="false" rot="0">
              <a:off x="0" y="0"/>
              <a:ext cx="1268857" cy="1268857"/>
            </a:xfrm>
            <a:custGeom>
              <a:avLst/>
              <a:gdLst/>
              <a:ahLst/>
              <a:cxnLst/>
              <a:rect r="r" b="b" t="t" l="l"/>
              <a:pathLst>
                <a:path h="1268857" w="1268857">
                  <a:moveTo>
                    <a:pt x="0" y="634365"/>
                  </a:moveTo>
                  <a:cubicBezTo>
                    <a:pt x="0" y="283972"/>
                    <a:pt x="283972" y="0"/>
                    <a:pt x="634365" y="0"/>
                  </a:cubicBezTo>
                  <a:cubicBezTo>
                    <a:pt x="984758" y="0"/>
                    <a:pt x="1268857" y="283972"/>
                    <a:pt x="1268857" y="634365"/>
                  </a:cubicBezTo>
                  <a:cubicBezTo>
                    <a:pt x="1268857" y="984758"/>
                    <a:pt x="984758" y="1268857"/>
                    <a:pt x="634365" y="1268857"/>
                  </a:cubicBezTo>
                  <a:cubicBezTo>
                    <a:pt x="283972" y="1268857"/>
                    <a:pt x="0" y="984758"/>
                    <a:pt x="0" y="634365"/>
                  </a:cubicBezTo>
                  <a:close/>
                </a:path>
              </a:pathLst>
            </a:custGeom>
            <a:gradFill rotWithShape="true">
              <a:gsLst>
                <a:gs pos="0">
                  <a:srgbClr val="81A7CE">
                    <a:alpha val="100000"/>
                  </a:srgbClr>
                </a:gs>
                <a:gs pos="100000">
                  <a:srgbClr val="FFFFFF">
                    <a:alpha val="0"/>
                  </a:srgbClr>
                </a:gs>
              </a:gsLst>
              <a:lin ang="0"/>
            </a:gradFill>
          </p:spPr>
        </p:sp>
      </p:grpSp>
      <p:sp>
        <p:nvSpPr>
          <p:cNvPr name="Freeform 5" id="5"/>
          <p:cNvSpPr/>
          <p:nvPr/>
        </p:nvSpPr>
        <p:spPr>
          <a:xfrm flipH="false" flipV="false" rot="0">
            <a:off x="-494588" y="6807716"/>
            <a:ext cx="1192398" cy="1258804"/>
          </a:xfrm>
          <a:custGeom>
            <a:avLst/>
            <a:gdLst/>
            <a:ahLst/>
            <a:cxnLst/>
            <a:rect r="r" b="b" t="t" l="l"/>
            <a:pathLst>
              <a:path h="1258804" w="1192398">
                <a:moveTo>
                  <a:pt x="0" y="0"/>
                </a:moveTo>
                <a:lnTo>
                  <a:pt x="1192398" y="0"/>
                </a:lnTo>
                <a:lnTo>
                  <a:pt x="1192398" y="1258804"/>
                </a:lnTo>
                <a:lnTo>
                  <a:pt x="0" y="12588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697810" y="2496499"/>
            <a:ext cx="11777351" cy="2897505"/>
          </a:xfrm>
          <a:prstGeom prst="rect">
            <a:avLst/>
          </a:prstGeom>
        </p:spPr>
        <p:txBody>
          <a:bodyPr anchor="t" rtlCol="false" tIns="0" lIns="0" bIns="0" rIns="0">
            <a:spAutoFit/>
          </a:bodyPr>
          <a:lstStyle/>
          <a:p>
            <a:pPr algn="l">
              <a:lnSpc>
                <a:spcPts val="7559"/>
              </a:lnSpc>
            </a:pPr>
            <a:r>
              <a:rPr lang="en-US" sz="6999">
                <a:solidFill>
                  <a:srgbClr val="305B98"/>
                </a:solidFill>
                <a:latin typeface="Arapey Bold"/>
                <a:ea typeface="Arapey Bold"/>
                <a:cs typeface="Arapey Bold"/>
                <a:sym typeface="Arapey Bold"/>
              </a:rPr>
              <a:t>Visual-Based Navigation: </a:t>
            </a:r>
          </a:p>
          <a:p>
            <a:pPr algn="l">
              <a:lnSpc>
                <a:spcPts val="7559"/>
              </a:lnSpc>
            </a:pPr>
            <a:r>
              <a:rPr lang="en-US" sz="6999">
                <a:solidFill>
                  <a:srgbClr val="305B98"/>
                </a:solidFill>
                <a:latin typeface="Arapey Bold"/>
                <a:ea typeface="Arapey Bold"/>
                <a:cs typeface="Arapey Bold"/>
                <a:sym typeface="Arapey Bold"/>
              </a:rPr>
              <a:t>Visual perception technique for autonomous systems.</a:t>
            </a:r>
          </a:p>
        </p:txBody>
      </p:sp>
      <p:sp>
        <p:nvSpPr>
          <p:cNvPr name="Freeform 7" id="7"/>
          <p:cNvSpPr/>
          <p:nvPr/>
        </p:nvSpPr>
        <p:spPr>
          <a:xfrm flipH="false" flipV="false" rot="0">
            <a:off x="15424952" y="5581060"/>
            <a:ext cx="2253950" cy="5932518"/>
          </a:xfrm>
          <a:custGeom>
            <a:avLst/>
            <a:gdLst/>
            <a:ahLst/>
            <a:cxnLst/>
            <a:rect r="r" b="b" t="t" l="l"/>
            <a:pathLst>
              <a:path h="5932518" w="2253950">
                <a:moveTo>
                  <a:pt x="0" y="0"/>
                </a:moveTo>
                <a:lnTo>
                  <a:pt x="2253950" y="0"/>
                </a:lnTo>
                <a:lnTo>
                  <a:pt x="2253950" y="5932518"/>
                </a:lnTo>
                <a:lnTo>
                  <a:pt x="0" y="593251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1951851" y="1162488"/>
            <a:ext cx="5447795" cy="3193282"/>
          </a:xfrm>
          <a:custGeom>
            <a:avLst/>
            <a:gdLst/>
            <a:ahLst/>
            <a:cxnLst/>
            <a:rect r="r" b="b" t="t" l="l"/>
            <a:pathLst>
              <a:path h="3193282" w="5447795">
                <a:moveTo>
                  <a:pt x="0" y="0"/>
                </a:moveTo>
                <a:lnTo>
                  <a:pt x="5447795" y="0"/>
                </a:lnTo>
                <a:lnTo>
                  <a:pt x="5447795" y="3193282"/>
                </a:lnTo>
                <a:lnTo>
                  <a:pt x="0" y="319328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675590" y="1395098"/>
            <a:ext cx="1473204" cy="1555248"/>
          </a:xfrm>
          <a:custGeom>
            <a:avLst/>
            <a:gdLst/>
            <a:ahLst/>
            <a:cxnLst/>
            <a:rect r="r" b="b" t="t" l="l"/>
            <a:pathLst>
              <a:path h="1555248" w="1473204">
                <a:moveTo>
                  <a:pt x="0" y="0"/>
                </a:moveTo>
                <a:lnTo>
                  <a:pt x="1473204" y="0"/>
                </a:lnTo>
                <a:lnTo>
                  <a:pt x="1473204" y="1555248"/>
                </a:lnTo>
                <a:lnTo>
                  <a:pt x="0" y="155524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12711748" y="7770209"/>
            <a:ext cx="1809388" cy="1910153"/>
          </a:xfrm>
          <a:custGeom>
            <a:avLst/>
            <a:gdLst/>
            <a:ahLst/>
            <a:cxnLst/>
            <a:rect r="r" b="b" t="t" l="l"/>
            <a:pathLst>
              <a:path h="1910153" w="1809388">
                <a:moveTo>
                  <a:pt x="0" y="0"/>
                </a:moveTo>
                <a:lnTo>
                  <a:pt x="1809388" y="0"/>
                </a:lnTo>
                <a:lnTo>
                  <a:pt x="1809388" y="1910153"/>
                </a:lnTo>
                <a:lnTo>
                  <a:pt x="0" y="191015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1" id="11"/>
          <p:cNvGrpSpPr/>
          <p:nvPr/>
        </p:nvGrpSpPr>
        <p:grpSpPr>
          <a:xfrm rot="0">
            <a:off x="3666150" y="1079000"/>
            <a:ext cx="951600" cy="951600"/>
            <a:chOff x="0" y="0"/>
            <a:chExt cx="1268800" cy="1268800"/>
          </a:xfrm>
        </p:grpSpPr>
        <p:sp>
          <p:nvSpPr>
            <p:cNvPr name="Freeform 12" id="12"/>
            <p:cNvSpPr/>
            <p:nvPr/>
          </p:nvSpPr>
          <p:spPr>
            <a:xfrm flipH="false" flipV="false" rot="0">
              <a:off x="0" y="0"/>
              <a:ext cx="1268857" cy="1268857"/>
            </a:xfrm>
            <a:custGeom>
              <a:avLst/>
              <a:gdLst/>
              <a:ahLst/>
              <a:cxnLst/>
              <a:rect r="r" b="b" t="t" l="l"/>
              <a:pathLst>
                <a:path h="1268857" w="1268857">
                  <a:moveTo>
                    <a:pt x="0" y="634365"/>
                  </a:moveTo>
                  <a:cubicBezTo>
                    <a:pt x="0" y="283972"/>
                    <a:pt x="283972" y="0"/>
                    <a:pt x="634365" y="0"/>
                  </a:cubicBezTo>
                  <a:cubicBezTo>
                    <a:pt x="984758" y="0"/>
                    <a:pt x="1268857" y="283972"/>
                    <a:pt x="1268857" y="634365"/>
                  </a:cubicBezTo>
                  <a:cubicBezTo>
                    <a:pt x="1268857" y="984758"/>
                    <a:pt x="984758" y="1268857"/>
                    <a:pt x="634365" y="1268857"/>
                  </a:cubicBezTo>
                  <a:cubicBezTo>
                    <a:pt x="283972" y="1268857"/>
                    <a:pt x="0" y="984758"/>
                    <a:pt x="0" y="634365"/>
                  </a:cubicBezTo>
                  <a:close/>
                </a:path>
              </a:pathLst>
            </a:custGeom>
            <a:gradFill rotWithShape="true">
              <a:gsLst>
                <a:gs pos="0">
                  <a:srgbClr val="81A7CE">
                    <a:alpha val="100000"/>
                  </a:srgbClr>
                </a:gs>
                <a:gs pos="100000">
                  <a:srgbClr val="FFFFFF">
                    <a:alpha val="0"/>
                  </a:srgbClr>
                </a:gs>
              </a:gsLst>
              <a:lin ang="0"/>
            </a:gradFill>
          </p:spPr>
        </p:sp>
      </p:grpSp>
      <p:sp>
        <p:nvSpPr>
          <p:cNvPr name="Freeform 13" id="13"/>
          <p:cNvSpPr/>
          <p:nvPr/>
        </p:nvSpPr>
        <p:spPr>
          <a:xfrm flipH="false" flipV="false" rot="0">
            <a:off x="8339428" y="527704"/>
            <a:ext cx="2038868" cy="2054192"/>
          </a:xfrm>
          <a:custGeom>
            <a:avLst/>
            <a:gdLst/>
            <a:ahLst/>
            <a:cxnLst/>
            <a:rect r="r" b="b" t="t" l="l"/>
            <a:pathLst>
              <a:path h="2054192" w="2038868">
                <a:moveTo>
                  <a:pt x="0" y="0"/>
                </a:moveTo>
                <a:lnTo>
                  <a:pt x="2038868" y="0"/>
                </a:lnTo>
                <a:lnTo>
                  <a:pt x="2038868" y="2054192"/>
                </a:lnTo>
                <a:lnTo>
                  <a:pt x="0" y="205419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4" id="14"/>
          <p:cNvSpPr/>
          <p:nvPr/>
        </p:nvSpPr>
        <p:spPr>
          <a:xfrm flipH="false" flipV="false" rot="0">
            <a:off x="10188473" y="4764602"/>
            <a:ext cx="5046550" cy="3005607"/>
          </a:xfrm>
          <a:custGeom>
            <a:avLst/>
            <a:gdLst/>
            <a:ahLst/>
            <a:cxnLst/>
            <a:rect r="r" b="b" t="t" l="l"/>
            <a:pathLst>
              <a:path h="3005607" w="5046550">
                <a:moveTo>
                  <a:pt x="0" y="0"/>
                </a:moveTo>
                <a:lnTo>
                  <a:pt x="5046550" y="0"/>
                </a:lnTo>
                <a:lnTo>
                  <a:pt x="5046550" y="3005607"/>
                </a:lnTo>
                <a:lnTo>
                  <a:pt x="0" y="300560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5" id="15"/>
          <p:cNvSpPr/>
          <p:nvPr/>
        </p:nvSpPr>
        <p:spPr>
          <a:xfrm flipH="false" flipV="false" rot="0">
            <a:off x="16551927" y="44579"/>
            <a:ext cx="1695437" cy="1510221"/>
          </a:xfrm>
          <a:custGeom>
            <a:avLst/>
            <a:gdLst/>
            <a:ahLst/>
            <a:cxnLst/>
            <a:rect r="r" b="b" t="t" l="l"/>
            <a:pathLst>
              <a:path h="1510221" w="1695437">
                <a:moveTo>
                  <a:pt x="0" y="0"/>
                </a:moveTo>
                <a:lnTo>
                  <a:pt x="1695437" y="0"/>
                </a:lnTo>
                <a:lnTo>
                  <a:pt x="1695437" y="1510221"/>
                </a:lnTo>
                <a:lnTo>
                  <a:pt x="0" y="1510221"/>
                </a:lnTo>
                <a:lnTo>
                  <a:pt x="0" y="0"/>
                </a:lnTo>
                <a:close/>
              </a:path>
            </a:pathLst>
          </a:custGeom>
          <a:blipFill>
            <a:blip r:embed="rId19"/>
            <a:stretch>
              <a:fillRect l="0" t="0" r="0" b="0"/>
            </a:stretch>
          </a:blipFill>
        </p:spPr>
      </p:sp>
      <p:sp>
        <p:nvSpPr>
          <p:cNvPr name="TextBox 16" id="16"/>
          <p:cNvSpPr txBox="true"/>
          <p:nvPr/>
        </p:nvSpPr>
        <p:spPr>
          <a:xfrm rot="0">
            <a:off x="1687035" y="5904529"/>
            <a:ext cx="7030919" cy="1876425"/>
          </a:xfrm>
          <a:prstGeom prst="rect">
            <a:avLst/>
          </a:prstGeom>
        </p:spPr>
        <p:txBody>
          <a:bodyPr anchor="t" rtlCol="false" tIns="0" lIns="0" bIns="0" rIns="0">
            <a:spAutoFit/>
          </a:bodyPr>
          <a:lstStyle/>
          <a:p>
            <a:pPr algn="ctr">
              <a:lnSpc>
                <a:spcPts val="4882"/>
              </a:lnSpc>
            </a:pPr>
            <a:r>
              <a:rPr lang="en-US" sz="4068" b="true">
                <a:solidFill>
                  <a:srgbClr val="305B98"/>
                </a:solidFill>
                <a:latin typeface="Arimo Bold"/>
                <a:ea typeface="Arimo Bold"/>
                <a:cs typeface="Arimo Bold"/>
                <a:sym typeface="Arimo Bold"/>
              </a:rPr>
              <a:t>MEMBERS:-</a:t>
            </a:r>
          </a:p>
          <a:p>
            <a:pPr algn="ctr">
              <a:lnSpc>
                <a:spcPts val="4882"/>
              </a:lnSpc>
            </a:pPr>
            <a:r>
              <a:rPr lang="en-US" sz="4068">
                <a:solidFill>
                  <a:srgbClr val="305B98"/>
                </a:solidFill>
                <a:latin typeface="Arimo"/>
                <a:ea typeface="Arimo"/>
                <a:cs typeface="Arimo"/>
                <a:sym typeface="Arimo"/>
              </a:rPr>
              <a:t>Mausumi Bhuyan(122201001)</a:t>
            </a:r>
          </a:p>
          <a:p>
            <a:pPr algn="ctr">
              <a:lnSpc>
                <a:spcPts val="4882"/>
              </a:lnSpc>
              <a:spcBef>
                <a:spcPct val="0"/>
              </a:spcBef>
            </a:pPr>
            <a:r>
              <a:rPr lang="en-US" sz="4068">
                <a:solidFill>
                  <a:srgbClr val="305B98"/>
                </a:solidFill>
                <a:latin typeface="Arimo"/>
                <a:ea typeface="Arimo"/>
                <a:cs typeface="Arimo"/>
                <a:sym typeface="Arimo"/>
              </a:rPr>
              <a:t>Swadha Swaroop(112201009)</a:t>
            </a:r>
          </a:p>
        </p:txBody>
      </p:sp>
      <p:sp>
        <p:nvSpPr>
          <p:cNvPr name="TextBox 17" id="17"/>
          <p:cNvSpPr txBox="true"/>
          <p:nvPr/>
        </p:nvSpPr>
        <p:spPr>
          <a:xfrm rot="0">
            <a:off x="1687035" y="8430308"/>
            <a:ext cx="6710318" cy="1152525"/>
          </a:xfrm>
          <a:prstGeom prst="rect">
            <a:avLst/>
          </a:prstGeom>
        </p:spPr>
        <p:txBody>
          <a:bodyPr anchor="t" rtlCol="false" tIns="0" lIns="0" bIns="0" rIns="0">
            <a:spAutoFit/>
          </a:bodyPr>
          <a:lstStyle/>
          <a:p>
            <a:pPr algn="ctr">
              <a:lnSpc>
                <a:spcPts val="4463"/>
              </a:lnSpc>
            </a:pPr>
            <a:r>
              <a:rPr lang="en-US" sz="3719" b="true">
                <a:solidFill>
                  <a:srgbClr val="305B98"/>
                </a:solidFill>
                <a:latin typeface="Arimo Bold"/>
                <a:ea typeface="Arimo Bold"/>
                <a:cs typeface="Arimo Bold"/>
                <a:sym typeface="Arimo Bold"/>
              </a:rPr>
              <a:t>MENTOR: -</a:t>
            </a:r>
          </a:p>
          <a:p>
            <a:pPr algn="ctr">
              <a:lnSpc>
                <a:spcPts val="4463"/>
              </a:lnSpc>
              <a:spcBef>
                <a:spcPct val="0"/>
              </a:spcBef>
            </a:pPr>
            <a:r>
              <a:rPr lang="en-US" sz="3719">
                <a:solidFill>
                  <a:srgbClr val="305B98"/>
                </a:solidFill>
                <a:latin typeface="Arimo"/>
                <a:ea typeface="Arimo"/>
                <a:cs typeface="Arimo"/>
                <a:sym typeface="Arimo"/>
              </a:rPr>
              <a:t>Dr. Shaikshavali Chitraganti</a:t>
            </a:r>
          </a:p>
        </p:txBody>
      </p:sp>
      <p:grpSp>
        <p:nvGrpSpPr>
          <p:cNvPr name="Group 18" id="18"/>
          <p:cNvGrpSpPr/>
          <p:nvPr/>
        </p:nvGrpSpPr>
        <p:grpSpPr>
          <a:xfrm rot="0">
            <a:off x="9712673" y="8306700"/>
            <a:ext cx="951600" cy="951600"/>
            <a:chOff x="0" y="0"/>
            <a:chExt cx="1268800" cy="1268800"/>
          </a:xfrm>
        </p:grpSpPr>
        <p:sp>
          <p:nvSpPr>
            <p:cNvPr name="Freeform 19" id="19"/>
            <p:cNvSpPr/>
            <p:nvPr/>
          </p:nvSpPr>
          <p:spPr>
            <a:xfrm flipH="false" flipV="false" rot="0">
              <a:off x="0" y="0"/>
              <a:ext cx="1268857" cy="1268857"/>
            </a:xfrm>
            <a:custGeom>
              <a:avLst/>
              <a:gdLst/>
              <a:ahLst/>
              <a:cxnLst/>
              <a:rect r="r" b="b" t="t" l="l"/>
              <a:pathLst>
                <a:path h="1268857" w="1268857">
                  <a:moveTo>
                    <a:pt x="0" y="634365"/>
                  </a:moveTo>
                  <a:cubicBezTo>
                    <a:pt x="0" y="283972"/>
                    <a:pt x="283972" y="0"/>
                    <a:pt x="634365" y="0"/>
                  </a:cubicBezTo>
                  <a:cubicBezTo>
                    <a:pt x="984758" y="0"/>
                    <a:pt x="1268857" y="283972"/>
                    <a:pt x="1268857" y="634365"/>
                  </a:cubicBezTo>
                  <a:cubicBezTo>
                    <a:pt x="1268857" y="984758"/>
                    <a:pt x="984758" y="1268857"/>
                    <a:pt x="634365" y="1268857"/>
                  </a:cubicBezTo>
                  <a:cubicBezTo>
                    <a:pt x="283972" y="1268857"/>
                    <a:pt x="0" y="984758"/>
                    <a:pt x="0" y="634365"/>
                  </a:cubicBezTo>
                  <a:close/>
                </a:path>
              </a:pathLst>
            </a:custGeom>
            <a:gradFill rotWithShape="true">
              <a:gsLst>
                <a:gs pos="0">
                  <a:srgbClr val="81A7CE">
                    <a:alpha val="100000"/>
                  </a:srgbClr>
                </a:gs>
                <a:gs pos="100000">
                  <a:srgbClr val="FFFFFF">
                    <a:alpha val="0"/>
                  </a:srgbClr>
                </a:gs>
              </a:gsLst>
              <a:lin ang="0"/>
            </a:gradFill>
          </p:spPr>
        </p:sp>
      </p:grpSp>
      <p:sp>
        <p:nvSpPr>
          <p:cNvPr name="Freeform 20" id="20"/>
          <p:cNvSpPr/>
          <p:nvPr/>
        </p:nvSpPr>
        <p:spPr>
          <a:xfrm flipH="false" flipV="false" rot="0">
            <a:off x="9144000" y="5016596"/>
            <a:ext cx="1192398" cy="1258804"/>
          </a:xfrm>
          <a:custGeom>
            <a:avLst/>
            <a:gdLst/>
            <a:ahLst/>
            <a:cxnLst/>
            <a:rect r="r" b="b" t="t" l="l"/>
            <a:pathLst>
              <a:path h="1258804" w="1192398">
                <a:moveTo>
                  <a:pt x="0" y="0"/>
                </a:moveTo>
                <a:lnTo>
                  <a:pt x="1192398" y="0"/>
                </a:lnTo>
                <a:lnTo>
                  <a:pt x="1192398" y="1258804"/>
                </a:lnTo>
                <a:lnTo>
                  <a:pt x="0" y="12588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6F6F8"/>
        </a:solidFill>
      </p:bgPr>
    </p:bg>
    <p:spTree>
      <p:nvGrpSpPr>
        <p:cNvPr id="1" name=""/>
        <p:cNvGrpSpPr/>
        <p:nvPr/>
      </p:nvGrpSpPr>
      <p:grpSpPr>
        <a:xfrm>
          <a:off x="0" y="0"/>
          <a:ext cx="0" cy="0"/>
          <a:chOff x="0" y="0"/>
          <a:chExt cx="0" cy="0"/>
        </a:xfrm>
      </p:grpSpPr>
      <p:sp>
        <p:nvSpPr>
          <p:cNvPr name="AutoShape 2" id="2"/>
          <p:cNvSpPr/>
          <p:nvPr/>
        </p:nvSpPr>
        <p:spPr>
          <a:xfrm rot="3719">
            <a:off x="340520" y="489350"/>
            <a:ext cx="17606860" cy="0"/>
          </a:xfrm>
          <a:prstGeom prst="line">
            <a:avLst/>
          </a:prstGeom>
          <a:ln cap="rnd" w="9525">
            <a:solidFill>
              <a:srgbClr val="353F49"/>
            </a:solidFill>
            <a:prstDash val="solid"/>
            <a:headEnd type="none" len="sm" w="sm"/>
            <a:tailEnd type="none" len="sm" w="sm"/>
          </a:ln>
        </p:spPr>
      </p:sp>
      <p:sp>
        <p:nvSpPr>
          <p:cNvPr name="AutoShape 3" id="3"/>
          <p:cNvSpPr/>
          <p:nvPr/>
        </p:nvSpPr>
        <p:spPr>
          <a:xfrm rot="3719">
            <a:off x="340520" y="9775300"/>
            <a:ext cx="17606860" cy="0"/>
          </a:xfrm>
          <a:prstGeom prst="line">
            <a:avLst/>
          </a:prstGeom>
          <a:ln cap="rnd" w="9525">
            <a:solidFill>
              <a:srgbClr val="353F49"/>
            </a:solidFill>
            <a:prstDash val="solid"/>
            <a:headEnd type="none" len="sm" w="sm"/>
            <a:tailEnd type="none" len="sm" w="sm"/>
          </a:ln>
        </p:spPr>
      </p:sp>
      <p:sp>
        <p:nvSpPr>
          <p:cNvPr name="Freeform 4" id="4"/>
          <p:cNvSpPr/>
          <p:nvPr/>
        </p:nvSpPr>
        <p:spPr>
          <a:xfrm flipH="false" flipV="false" rot="0">
            <a:off x="-547453" y="3836555"/>
            <a:ext cx="1473180" cy="1624000"/>
          </a:xfrm>
          <a:custGeom>
            <a:avLst/>
            <a:gdLst/>
            <a:ahLst/>
            <a:cxnLst/>
            <a:rect r="r" b="b" t="t" l="l"/>
            <a:pathLst>
              <a:path h="1624000" w="1473180">
                <a:moveTo>
                  <a:pt x="0" y="0"/>
                </a:moveTo>
                <a:lnTo>
                  <a:pt x="1473180" y="0"/>
                </a:lnTo>
                <a:lnTo>
                  <a:pt x="1473180" y="1624000"/>
                </a:lnTo>
                <a:lnTo>
                  <a:pt x="0" y="1624000"/>
                </a:lnTo>
                <a:lnTo>
                  <a:pt x="0" y="0"/>
                </a:lnTo>
                <a:close/>
              </a:path>
            </a:pathLst>
          </a:custGeom>
          <a:blipFill>
            <a:blip r:embed="rId3">
              <a:alphaModFix amt="52000"/>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340525" y="625311"/>
            <a:ext cx="16448884" cy="1085850"/>
          </a:xfrm>
          <a:prstGeom prst="rect">
            <a:avLst/>
          </a:prstGeom>
        </p:spPr>
        <p:txBody>
          <a:bodyPr anchor="t" rtlCol="false" tIns="0" lIns="0" bIns="0" rIns="0">
            <a:spAutoFit/>
          </a:bodyPr>
          <a:lstStyle/>
          <a:p>
            <a:pPr algn="l">
              <a:lnSpc>
                <a:spcPts val="8399"/>
              </a:lnSpc>
            </a:pPr>
            <a:r>
              <a:rPr lang="en-US" b="true" sz="6999">
                <a:solidFill>
                  <a:srgbClr val="07A893"/>
                </a:solidFill>
                <a:latin typeface="Arimo Bold"/>
                <a:ea typeface="Arimo Bold"/>
                <a:cs typeface="Arimo Bold"/>
                <a:sym typeface="Arimo Bold"/>
              </a:rPr>
              <a:t>APPROACH TOWARDS SOLUTION</a:t>
            </a:r>
          </a:p>
        </p:txBody>
      </p:sp>
      <p:sp>
        <p:nvSpPr>
          <p:cNvPr name="Freeform 6" id="6"/>
          <p:cNvSpPr/>
          <p:nvPr/>
        </p:nvSpPr>
        <p:spPr>
          <a:xfrm flipH="false" flipV="false" rot="0">
            <a:off x="10338310" y="6636958"/>
            <a:ext cx="3518045" cy="2450426"/>
          </a:xfrm>
          <a:custGeom>
            <a:avLst/>
            <a:gdLst/>
            <a:ahLst/>
            <a:cxnLst/>
            <a:rect r="r" b="b" t="t" l="l"/>
            <a:pathLst>
              <a:path h="2450426" w="3518045">
                <a:moveTo>
                  <a:pt x="0" y="0"/>
                </a:moveTo>
                <a:lnTo>
                  <a:pt x="3518045" y="0"/>
                </a:lnTo>
                <a:lnTo>
                  <a:pt x="3518045" y="2450426"/>
                </a:lnTo>
                <a:lnTo>
                  <a:pt x="0" y="2450426"/>
                </a:lnTo>
                <a:lnTo>
                  <a:pt x="0" y="0"/>
                </a:lnTo>
                <a:close/>
              </a:path>
            </a:pathLst>
          </a:custGeom>
          <a:blipFill>
            <a:blip r:embed="rId5">
              <a:alphaModFix amt="36000"/>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2628136" y="4314708"/>
            <a:ext cx="1869875" cy="1302322"/>
          </a:xfrm>
          <a:custGeom>
            <a:avLst/>
            <a:gdLst/>
            <a:ahLst/>
            <a:cxnLst/>
            <a:rect r="r" b="b" t="t" l="l"/>
            <a:pathLst>
              <a:path h="1302322" w="1869875">
                <a:moveTo>
                  <a:pt x="0" y="0"/>
                </a:moveTo>
                <a:lnTo>
                  <a:pt x="1869875" y="0"/>
                </a:lnTo>
                <a:lnTo>
                  <a:pt x="1869875" y="1302322"/>
                </a:lnTo>
                <a:lnTo>
                  <a:pt x="0" y="1302322"/>
                </a:lnTo>
                <a:lnTo>
                  <a:pt x="0" y="0"/>
                </a:lnTo>
                <a:close/>
              </a:path>
            </a:pathLst>
          </a:custGeom>
          <a:blipFill>
            <a:blip r:embed="rId7">
              <a:alphaModFix amt="44999"/>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224890" y="7479874"/>
            <a:ext cx="1473204" cy="1555248"/>
          </a:xfrm>
          <a:custGeom>
            <a:avLst/>
            <a:gdLst/>
            <a:ahLst/>
            <a:cxnLst/>
            <a:rect r="r" b="b" t="t" l="l"/>
            <a:pathLst>
              <a:path h="1555248" w="1473204">
                <a:moveTo>
                  <a:pt x="0" y="0"/>
                </a:moveTo>
                <a:lnTo>
                  <a:pt x="1473204" y="0"/>
                </a:lnTo>
                <a:lnTo>
                  <a:pt x="1473204" y="1555248"/>
                </a:lnTo>
                <a:lnTo>
                  <a:pt x="0" y="155524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6500090" y="1079024"/>
            <a:ext cx="1473204" cy="1555248"/>
          </a:xfrm>
          <a:custGeom>
            <a:avLst/>
            <a:gdLst/>
            <a:ahLst/>
            <a:cxnLst/>
            <a:rect r="r" b="b" t="t" l="l"/>
            <a:pathLst>
              <a:path h="1555248" w="1473204">
                <a:moveTo>
                  <a:pt x="0" y="0"/>
                </a:moveTo>
                <a:lnTo>
                  <a:pt x="1473204" y="0"/>
                </a:lnTo>
                <a:lnTo>
                  <a:pt x="1473204" y="1555248"/>
                </a:lnTo>
                <a:lnTo>
                  <a:pt x="0" y="155524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0" id="10"/>
          <p:cNvGrpSpPr/>
          <p:nvPr/>
        </p:nvGrpSpPr>
        <p:grpSpPr>
          <a:xfrm rot="0">
            <a:off x="16072800" y="1380850"/>
            <a:ext cx="789000" cy="789000"/>
            <a:chOff x="0" y="0"/>
            <a:chExt cx="1052000" cy="1052000"/>
          </a:xfrm>
        </p:grpSpPr>
        <p:sp>
          <p:nvSpPr>
            <p:cNvPr name="Freeform 11" id="11"/>
            <p:cNvSpPr/>
            <p:nvPr/>
          </p:nvSpPr>
          <p:spPr>
            <a:xfrm flipH="false" flipV="false" rot="0">
              <a:off x="0" y="0"/>
              <a:ext cx="1051941" cy="1051941"/>
            </a:xfrm>
            <a:custGeom>
              <a:avLst/>
              <a:gdLst/>
              <a:ahLst/>
              <a:cxnLst/>
              <a:rect r="r" b="b" t="t" l="l"/>
              <a:pathLst>
                <a:path h="1051941" w="1051941">
                  <a:moveTo>
                    <a:pt x="0" y="526034"/>
                  </a:moveTo>
                  <a:cubicBezTo>
                    <a:pt x="0" y="235458"/>
                    <a:pt x="235458" y="0"/>
                    <a:pt x="526034" y="0"/>
                  </a:cubicBezTo>
                  <a:cubicBezTo>
                    <a:pt x="816610" y="0"/>
                    <a:pt x="1051941" y="235458"/>
                    <a:pt x="1051941" y="526034"/>
                  </a:cubicBezTo>
                  <a:cubicBezTo>
                    <a:pt x="1051941" y="816610"/>
                    <a:pt x="816483" y="1051941"/>
                    <a:pt x="526034" y="1051941"/>
                  </a:cubicBezTo>
                  <a:cubicBezTo>
                    <a:pt x="235585" y="1051941"/>
                    <a:pt x="0" y="816483"/>
                    <a:pt x="0" y="526034"/>
                  </a:cubicBezTo>
                  <a:close/>
                </a:path>
              </a:pathLst>
            </a:custGeom>
            <a:gradFill rotWithShape="true">
              <a:gsLst>
                <a:gs pos="0">
                  <a:srgbClr val="ABBCD0">
                    <a:alpha val="100000"/>
                  </a:srgbClr>
                </a:gs>
                <a:gs pos="50000">
                  <a:srgbClr val="FFFFFF">
                    <a:alpha val="0"/>
                  </a:srgbClr>
                </a:gs>
                <a:gs pos="100000">
                  <a:srgbClr val="FFFFFF">
                    <a:alpha val="0"/>
                  </a:srgbClr>
                </a:gs>
              </a:gsLst>
              <a:lin ang="5400700"/>
            </a:gradFill>
          </p:spPr>
        </p:sp>
      </p:grpSp>
      <p:sp>
        <p:nvSpPr>
          <p:cNvPr name="Freeform 12" id="12"/>
          <p:cNvSpPr/>
          <p:nvPr/>
        </p:nvSpPr>
        <p:spPr>
          <a:xfrm flipH="false" flipV="false" rot="0">
            <a:off x="14679206" y="4257546"/>
            <a:ext cx="2968915" cy="7814344"/>
          </a:xfrm>
          <a:custGeom>
            <a:avLst/>
            <a:gdLst/>
            <a:ahLst/>
            <a:cxnLst/>
            <a:rect r="r" b="b" t="t" l="l"/>
            <a:pathLst>
              <a:path h="7814344" w="2968915">
                <a:moveTo>
                  <a:pt x="0" y="0"/>
                </a:moveTo>
                <a:lnTo>
                  <a:pt x="2968915" y="0"/>
                </a:lnTo>
                <a:lnTo>
                  <a:pt x="2968915" y="7814344"/>
                </a:lnTo>
                <a:lnTo>
                  <a:pt x="0" y="7814344"/>
                </a:lnTo>
                <a:lnTo>
                  <a:pt x="0" y="0"/>
                </a:lnTo>
                <a:close/>
              </a:path>
            </a:pathLst>
          </a:custGeom>
          <a:blipFill>
            <a:blip r:embed="rId11">
              <a:alphaModFix amt="8999"/>
              <a:extLst>
                <a:ext uri="{96DAC541-7B7A-43D3-8B79-37D633B846F1}">
                  <asvg:svgBlip xmlns:asvg="http://schemas.microsoft.com/office/drawing/2016/SVG/main" r:embed="rId12"/>
                </a:ext>
              </a:extLst>
            </a:blip>
            <a:stretch>
              <a:fillRect l="0" t="0" r="0" b="0"/>
            </a:stretch>
          </a:blipFill>
        </p:spPr>
      </p:sp>
      <p:pic>
        <p:nvPicPr>
          <p:cNvPr name="Picture 13" id="13">
            <a:hlinkClick action="ppaction://media"/>
          </p:cNvPr>
          <p:cNvPicPr>
            <a:picLocks noChangeAspect="true"/>
          </p:cNvPicPr>
          <p:nvPr>
            <a:videoFile r:link="rId14"/>
            <p:extLst>
              <p:ext uri="{DAA4B4D4-6D71-4841-9C94-3DE7FCFB9230}">
                <p14:media xmlns:p14="http://schemas.microsoft.com/office/powerpoint/2010/main" r:embed="rId15"/>
              </p:ext>
            </p:extLst>
          </p:nvPr>
        </p:nvPicPr>
        <p:blipFill>
          <a:blip r:embed="rId13"/>
          <a:srcRect l="6324" t="0" r="6324" b="0"/>
          <a:stretch>
            <a:fillRect/>
          </a:stretch>
        </p:blipFill>
        <p:spPr>
          <a:xfrm flipH="false" flipV="false" rot="0">
            <a:off x="11307627" y="5143500"/>
            <a:ext cx="6043365" cy="3891622"/>
          </a:xfrm>
          <a:prstGeom prst="rect">
            <a:avLst/>
          </a:prstGeom>
        </p:spPr>
      </p:pic>
      <p:sp>
        <p:nvSpPr>
          <p:cNvPr name="TextBox 14" id="14"/>
          <p:cNvSpPr txBox="true"/>
          <p:nvPr/>
        </p:nvSpPr>
        <p:spPr>
          <a:xfrm rot="0">
            <a:off x="1028700" y="4590484"/>
            <a:ext cx="10035139" cy="5648664"/>
          </a:xfrm>
          <a:prstGeom prst="rect">
            <a:avLst/>
          </a:prstGeom>
        </p:spPr>
        <p:txBody>
          <a:bodyPr anchor="t" rtlCol="false" tIns="0" lIns="0" bIns="0" rIns="0">
            <a:spAutoFit/>
          </a:bodyPr>
          <a:lstStyle/>
          <a:p>
            <a:pPr algn="l" marL="712792" indent="-356396" lvl="1">
              <a:lnSpc>
                <a:spcPts val="3961"/>
              </a:lnSpc>
              <a:buFont typeface="Arial"/>
              <a:buChar char="•"/>
            </a:pPr>
            <a:r>
              <a:rPr lang="en-US" b="true" sz="3301">
                <a:solidFill>
                  <a:srgbClr val="000000"/>
                </a:solidFill>
                <a:latin typeface="Arimo Bold"/>
                <a:ea typeface="Arimo Bold"/>
                <a:cs typeface="Arimo Bold"/>
                <a:sym typeface="Arimo Bold"/>
              </a:rPr>
              <a:t>I</a:t>
            </a:r>
            <a:r>
              <a:rPr lang="en-US" b="true" sz="3301">
                <a:solidFill>
                  <a:srgbClr val="000000"/>
                </a:solidFill>
                <a:latin typeface="Arimo Bold"/>
                <a:ea typeface="Arimo Bold"/>
                <a:cs typeface="Arimo Bold"/>
                <a:sym typeface="Arimo Bold"/>
              </a:rPr>
              <a:t>nitial Approach:</a:t>
            </a:r>
          </a:p>
          <a:p>
            <a:pPr algn="l">
              <a:lnSpc>
                <a:spcPts val="4201"/>
              </a:lnSpc>
            </a:pPr>
            <a:r>
              <a:rPr lang="en-US" b="true" sz="3501">
                <a:solidFill>
                  <a:srgbClr val="000000"/>
                </a:solidFill>
                <a:latin typeface="Arimo Bold"/>
                <a:ea typeface="Arimo Bold"/>
                <a:cs typeface="Arimo Bold"/>
                <a:sym typeface="Arimo Bold"/>
              </a:rPr>
              <a:t>      </a:t>
            </a:r>
            <a:r>
              <a:rPr lang="en-US" sz="3501">
                <a:solidFill>
                  <a:srgbClr val="000000"/>
                </a:solidFill>
                <a:latin typeface="Arimo"/>
                <a:ea typeface="Arimo"/>
                <a:cs typeface="Arimo"/>
                <a:sym typeface="Arimo"/>
              </a:rPr>
              <a:t>To begin, we used a basic method with target coordinates to understand drone movement and landing:</a:t>
            </a:r>
          </a:p>
          <a:p>
            <a:pPr algn="l" marL="1511942" indent="-503981" lvl="2">
              <a:lnSpc>
                <a:spcPts val="4201"/>
              </a:lnSpc>
              <a:buAutoNum type="alphaLcPeriod" startAt="1"/>
            </a:pPr>
            <a:r>
              <a:rPr lang="en-US" sz="3501">
                <a:solidFill>
                  <a:srgbClr val="000000"/>
                </a:solidFill>
                <a:latin typeface="Arimo"/>
                <a:ea typeface="Arimo"/>
                <a:cs typeface="Arimo"/>
                <a:sym typeface="Arimo"/>
              </a:rPr>
              <a:t>The drone ascends to a safe height.</a:t>
            </a:r>
          </a:p>
          <a:p>
            <a:pPr algn="l" marL="1511942" indent="-503981" lvl="2">
              <a:lnSpc>
                <a:spcPts val="4201"/>
              </a:lnSpc>
              <a:buAutoNum type="alphaLcPeriod" startAt="1"/>
            </a:pPr>
            <a:r>
              <a:rPr lang="en-US" sz="3501">
                <a:solidFill>
                  <a:srgbClr val="000000"/>
                </a:solidFill>
                <a:latin typeface="Arimo"/>
                <a:ea typeface="Arimo"/>
                <a:cs typeface="Arimo"/>
                <a:sym typeface="Arimo"/>
              </a:rPr>
              <a:t>It moves towards the given target coordinates.</a:t>
            </a:r>
          </a:p>
          <a:p>
            <a:pPr algn="l" marL="1511942" indent="-503981" lvl="2">
              <a:lnSpc>
                <a:spcPts val="4201"/>
              </a:lnSpc>
              <a:buAutoNum type="alphaLcPeriod" startAt="1"/>
            </a:pPr>
            <a:r>
              <a:rPr lang="en-US" sz="3501">
                <a:solidFill>
                  <a:srgbClr val="000000"/>
                </a:solidFill>
                <a:latin typeface="Arimo"/>
                <a:ea typeface="Arimo"/>
                <a:cs typeface="Arimo"/>
                <a:sym typeface="Arimo"/>
              </a:rPr>
              <a:t>Once it reaches the target location, it lands smoothly.</a:t>
            </a:r>
          </a:p>
          <a:p>
            <a:pPr algn="l">
              <a:lnSpc>
                <a:spcPts val="3961"/>
              </a:lnSpc>
              <a:spcBef>
                <a:spcPct val="0"/>
              </a:spcBef>
            </a:pPr>
          </a:p>
          <a:p>
            <a:pPr algn="l">
              <a:lnSpc>
                <a:spcPts val="2909"/>
              </a:lnSpc>
              <a:spcBef>
                <a:spcPct val="0"/>
              </a:spcBef>
            </a:pPr>
          </a:p>
        </p:txBody>
      </p:sp>
      <p:sp>
        <p:nvSpPr>
          <p:cNvPr name="TextBox 15" id="15"/>
          <p:cNvSpPr txBox="true"/>
          <p:nvPr/>
        </p:nvSpPr>
        <p:spPr>
          <a:xfrm rot="0">
            <a:off x="977213" y="1837598"/>
            <a:ext cx="14905692" cy="2638586"/>
          </a:xfrm>
          <a:prstGeom prst="rect">
            <a:avLst/>
          </a:prstGeom>
        </p:spPr>
        <p:txBody>
          <a:bodyPr anchor="t" rtlCol="false" tIns="0" lIns="0" bIns="0" rIns="0">
            <a:spAutoFit/>
          </a:bodyPr>
          <a:lstStyle/>
          <a:p>
            <a:pPr algn="l" marL="755649" indent="-377824" lvl="1">
              <a:lnSpc>
                <a:spcPts val="4199"/>
              </a:lnSpc>
              <a:buFont typeface="Arial"/>
              <a:buChar char="•"/>
            </a:pPr>
            <a:r>
              <a:rPr lang="en-US" b="true" sz="3499">
                <a:solidFill>
                  <a:srgbClr val="000000"/>
                </a:solidFill>
                <a:latin typeface="Arimo Bold"/>
                <a:ea typeface="Arimo Bold"/>
                <a:cs typeface="Arimo Bold"/>
                <a:sym typeface="Arimo Bold"/>
              </a:rPr>
              <a:t>Curre</a:t>
            </a:r>
            <a:r>
              <a:rPr lang="en-US" b="true" sz="3499">
                <a:solidFill>
                  <a:srgbClr val="000000"/>
                </a:solidFill>
                <a:latin typeface="Arimo Bold"/>
                <a:ea typeface="Arimo Bold"/>
                <a:cs typeface="Arimo Bold"/>
                <a:sym typeface="Arimo Bold"/>
              </a:rPr>
              <a:t>ntly, our lab does not have programmable drones. Although some have been purchased, their arrival has been delayed. Due to budget limitations, procuring additional drones is difficult. Therefore, we have started working with drone simulations in Gazebo.</a:t>
            </a:r>
          </a:p>
        </p:txBody>
      </p:sp>
    </p:spTree>
  </p:cSld>
  <p:clrMapOvr>
    <a:masterClrMapping/>
  </p:clrMapOvr>
  <p:timing>
    <p:tnLst>
      <p:par>
        <p:cTn dur="indefinite" restart="never" nodeType="tmRoot">
          <p:childTnLst>
            <p:video>
              <p:cMediaNode vol="100000">
                <p:cTn fill="hold" display="false">
                  <p:stCondLst>
                    <p:cond delay="indefinite"/>
                  </p:stCondLst>
                </p:cTn>
                <p:tgtEl>
                  <p:spTgt spid="13"/>
                </p:tgtEl>
              </p:cMediaNode>
            </p:video>
          </p:childTnLst>
        </p:cTn>
      </p:par>
    </p:tnLst>
  </p:timing>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6F6F8"/>
        </a:solidFill>
      </p:bgPr>
    </p:bg>
    <p:spTree>
      <p:nvGrpSpPr>
        <p:cNvPr id="1" name=""/>
        <p:cNvGrpSpPr/>
        <p:nvPr/>
      </p:nvGrpSpPr>
      <p:grpSpPr>
        <a:xfrm>
          <a:off x="0" y="0"/>
          <a:ext cx="0" cy="0"/>
          <a:chOff x="0" y="0"/>
          <a:chExt cx="0" cy="0"/>
        </a:xfrm>
      </p:grpSpPr>
      <p:sp>
        <p:nvSpPr>
          <p:cNvPr name="AutoShape 2" id="2"/>
          <p:cNvSpPr/>
          <p:nvPr/>
        </p:nvSpPr>
        <p:spPr>
          <a:xfrm rot="3719">
            <a:off x="340520" y="489350"/>
            <a:ext cx="17606860" cy="0"/>
          </a:xfrm>
          <a:prstGeom prst="line">
            <a:avLst/>
          </a:prstGeom>
          <a:ln cap="rnd" w="9525">
            <a:solidFill>
              <a:srgbClr val="353F49"/>
            </a:solidFill>
            <a:prstDash val="solid"/>
            <a:headEnd type="none" len="sm" w="sm"/>
            <a:tailEnd type="none" len="sm" w="sm"/>
          </a:ln>
        </p:spPr>
      </p:sp>
      <p:sp>
        <p:nvSpPr>
          <p:cNvPr name="AutoShape 3" id="3"/>
          <p:cNvSpPr/>
          <p:nvPr/>
        </p:nvSpPr>
        <p:spPr>
          <a:xfrm rot="3719">
            <a:off x="340520" y="9775300"/>
            <a:ext cx="17606860" cy="0"/>
          </a:xfrm>
          <a:prstGeom prst="line">
            <a:avLst/>
          </a:prstGeom>
          <a:ln cap="rnd" w="9525">
            <a:solidFill>
              <a:srgbClr val="353F49"/>
            </a:solidFill>
            <a:prstDash val="solid"/>
            <a:headEnd type="none" len="sm" w="sm"/>
            <a:tailEnd type="none" len="sm" w="sm"/>
          </a:ln>
        </p:spPr>
      </p:sp>
      <p:sp>
        <p:nvSpPr>
          <p:cNvPr name="Freeform 4" id="4"/>
          <p:cNvSpPr/>
          <p:nvPr/>
        </p:nvSpPr>
        <p:spPr>
          <a:xfrm flipH="false" flipV="false" rot="0">
            <a:off x="-1548868" y="3849882"/>
            <a:ext cx="2874282" cy="3168540"/>
          </a:xfrm>
          <a:custGeom>
            <a:avLst/>
            <a:gdLst/>
            <a:ahLst/>
            <a:cxnLst/>
            <a:rect r="r" b="b" t="t" l="l"/>
            <a:pathLst>
              <a:path h="3168540" w="2874282">
                <a:moveTo>
                  <a:pt x="0" y="0"/>
                </a:moveTo>
                <a:lnTo>
                  <a:pt x="2874282" y="0"/>
                </a:lnTo>
                <a:lnTo>
                  <a:pt x="2874282" y="3168540"/>
                </a:lnTo>
                <a:lnTo>
                  <a:pt x="0" y="3168540"/>
                </a:lnTo>
                <a:lnTo>
                  <a:pt x="0" y="0"/>
                </a:lnTo>
                <a:close/>
              </a:path>
            </a:pathLst>
          </a:custGeom>
          <a:blipFill>
            <a:blip r:embed="rId3">
              <a:alphaModFix amt="56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762726" y="2869386"/>
            <a:ext cx="827748" cy="827692"/>
          </a:xfrm>
          <a:custGeom>
            <a:avLst/>
            <a:gdLst/>
            <a:ahLst/>
            <a:cxnLst/>
            <a:rect r="r" b="b" t="t" l="l"/>
            <a:pathLst>
              <a:path h="827692" w="827748">
                <a:moveTo>
                  <a:pt x="0" y="0"/>
                </a:moveTo>
                <a:lnTo>
                  <a:pt x="827748" y="0"/>
                </a:lnTo>
                <a:lnTo>
                  <a:pt x="827748" y="827692"/>
                </a:lnTo>
                <a:lnTo>
                  <a:pt x="0" y="827692"/>
                </a:lnTo>
                <a:lnTo>
                  <a:pt x="0" y="0"/>
                </a:lnTo>
                <a:close/>
              </a:path>
            </a:pathLst>
          </a:custGeom>
          <a:blipFill>
            <a:blip r:embed="rId5">
              <a:alphaModFix amt="25000"/>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3762318" y="6421112"/>
            <a:ext cx="828564" cy="827910"/>
          </a:xfrm>
          <a:custGeom>
            <a:avLst/>
            <a:gdLst/>
            <a:ahLst/>
            <a:cxnLst/>
            <a:rect r="r" b="b" t="t" l="l"/>
            <a:pathLst>
              <a:path h="827910" w="828564">
                <a:moveTo>
                  <a:pt x="0" y="0"/>
                </a:moveTo>
                <a:lnTo>
                  <a:pt x="828564" y="0"/>
                </a:lnTo>
                <a:lnTo>
                  <a:pt x="828564" y="827910"/>
                </a:lnTo>
                <a:lnTo>
                  <a:pt x="0" y="827910"/>
                </a:lnTo>
                <a:lnTo>
                  <a:pt x="0" y="0"/>
                </a:lnTo>
                <a:close/>
              </a:path>
            </a:pathLst>
          </a:custGeom>
          <a:blipFill>
            <a:blip r:embed="rId7">
              <a:alphaModFix amt="14000"/>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3696344" y="2868952"/>
            <a:ext cx="830088" cy="828564"/>
          </a:xfrm>
          <a:custGeom>
            <a:avLst/>
            <a:gdLst/>
            <a:ahLst/>
            <a:cxnLst/>
            <a:rect r="r" b="b" t="t" l="l"/>
            <a:pathLst>
              <a:path h="828564" w="830088">
                <a:moveTo>
                  <a:pt x="0" y="0"/>
                </a:moveTo>
                <a:lnTo>
                  <a:pt x="830088" y="0"/>
                </a:lnTo>
                <a:lnTo>
                  <a:pt x="830088" y="828564"/>
                </a:lnTo>
                <a:lnTo>
                  <a:pt x="0" y="828564"/>
                </a:lnTo>
                <a:lnTo>
                  <a:pt x="0" y="0"/>
                </a:lnTo>
                <a:close/>
              </a:path>
            </a:pathLst>
          </a:custGeom>
          <a:blipFill>
            <a:blip r:embed="rId9">
              <a:alphaModFix amt="12000"/>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8729222" y="6420866"/>
            <a:ext cx="829544" cy="828398"/>
          </a:xfrm>
          <a:custGeom>
            <a:avLst/>
            <a:gdLst/>
            <a:ahLst/>
            <a:cxnLst/>
            <a:rect r="r" b="b" t="t" l="l"/>
            <a:pathLst>
              <a:path h="828398" w="829544">
                <a:moveTo>
                  <a:pt x="0" y="0"/>
                </a:moveTo>
                <a:lnTo>
                  <a:pt x="829544" y="0"/>
                </a:lnTo>
                <a:lnTo>
                  <a:pt x="829544" y="828398"/>
                </a:lnTo>
                <a:lnTo>
                  <a:pt x="0" y="828398"/>
                </a:lnTo>
                <a:lnTo>
                  <a:pt x="0" y="0"/>
                </a:lnTo>
                <a:close/>
              </a:path>
            </a:pathLst>
          </a:custGeom>
          <a:blipFill>
            <a:blip r:embed="rId11">
              <a:alphaModFix amt="36000"/>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13679144" y="6422120"/>
            <a:ext cx="864490" cy="825896"/>
          </a:xfrm>
          <a:custGeom>
            <a:avLst/>
            <a:gdLst/>
            <a:ahLst/>
            <a:cxnLst/>
            <a:rect r="r" b="b" t="t" l="l"/>
            <a:pathLst>
              <a:path h="825896" w="864490">
                <a:moveTo>
                  <a:pt x="0" y="0"/>
                </a:moveTo>
                <a:lnTo>
                  <a:pt x="864490" y="0"/>
                </a:lnTo>
                <a:lnTo>
                  <a:pt x="864490" y="825896"/>
                </a:lnTo>
                <a:lnTo>
                  <a:pt x="0" y="825896"/>
                </a:lnTo>
                <a:lnTo>
                  <a:pt x="0" y="0"/>
                </a:lnTo>
                <a:close/>
              </a:path>
            </a:pathLst>
          </a:custGeom>
          <a:blipFill>
            <a:blip r:embed="rId13">
              <a:alphaModFix amt="12000"/>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8729712" y="2869006"/>
            <a:ext cx="828564" cy="828456"/>
          </a:xfrm>
          <a:custGeom>
            <a:avLst/>
            <a:gdLst/>
            <a:ahLst/>
            <a:cxnLst/>
            <a:rect r="r" b="b" t="t" l="l"/>
            <a:pathLst>
              <a:path h="828456" w="828564">
                <a:moveTo>
                  <a:pt x="0" y="0"/>
                </a:moveTo>
                <a:lnTo>
                  <a:pt x="828564" y="0"/>
                </a:lnTo>
                <a:lnTo>
                  <a:pt x="828564" y="828456"/>
                </a:lnTo>
                <a:lnTo>
                  <a:pt x="0" y="828456"/>
                </a:lnTo>
                <a:lnTo>
                  <a:pt x="0" y="0"/>
                </a:lnTo>
                <a:close/>
              </a:path>
            </a:pathLst>
          </a:custGeom>
          <a:blipFill>
            <a:blip r:embed="rId15">
              <a:alphaModFix amt="28000"/>
              <a:extLst>
                <a:ext uri="{96DAC541-7B7A-43D3-8B79-37D633B846F1}">
                  <asvg:svgBlip xmlns:asvg="http://schemas.microsoft.com/office/drawing/2016/SVG/main" r:embed="rId16"/>
                </a:ext>
              </a:extLst>
            </a:blip>
            <a:stretch>
              <a:fillRect l="0" t="0" r="0" b="0"/>
            </a:stretch>
          </a:blipFill>
        </p:spPr>
      </p:sp>
      <p:sp>
        <p:nvSpPr>
          <p:cNvPr name="Freeform 11" id="11"/>
          <p:cNvSpPr/>
          <p:nvPr/>
        </p:nvSpPr>
        <p:spPr>
          <a:xfrm flipH="false" flipV="false" rot="0">
            <a:off x="16260703" y="6097005"/>
            <a:ext cx="2344234" cy="2312262"/>
          </a:xfrm>
          <a:custGeom>
            <a:avLst/>
            <a:gdLst/>
            <a:ahLst/>
            <a:cxnLst/>
            <a:rect r="r" b="b" t="t" l="l"/>
            <a:pathLst>
              <a:path h="2312262" w="2344234">
                <a:moveTo>
                  <a:pt x="0" y="0"/>
                </a:moveTo>
                <a:lnTo>
                  <a:pt x="2344234" y="0"/>
                </a:lnTo>
                <a:lnTo>
                  <a:pt x="2344234" y="2312261"/>
                </a:lnTo>
                <a:lnTo>
                  <a:pt x="0" y="2312261"/>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grpSp>
        <p:nvGrpSpPr>
          <p:cNvPr name="Group 12" id="12"/>
          <p:cNvGrpSpPr/>
          <p:nvPr/>
        </p:nvGrpSpPr>
        <p:grpSpPr>
          <a:xfrm rot="0">
            <a:off x="16227600" y="5665250"/>
            <a:ext cx="789000" cy="789000"/>
            <a:chOff x="0" y="0"/>
            <a:chExt cx="1052000" cy="1052000"/>
          </a:xfrm>
        </p:grpSpPr>
        <p:sp>
          <p:nvSpPr>
            <p:cNvPr name="Freeform 13" id="13"/>
            <p:cNvSpPr/>
            <p:nvPr/>
          </p:nvSpPr>
          <p:spPr>
            <a:xfrm flipH="false" flipV="false" rot="0">
              <a:off x="0" y="0"/>
              <a:ext cx="1051941" cy="1051941"/>
            </a:xfrm>
            <a:custGeom>
              <a:avLst/>
              <a:gdLst/>
              <a:ahLst/>
              <a:cxnLst/>
              <a:rect r="r" b="b" t="t" l="l"/>
              <a:pathLst>
                <a:path h="1051941" w="1051941">
                  <a:moveTo>
                    <a:pt x="0" y="526034"/>
                  </a:moveTo>
                  <a:cubicBezTo>
                    <a:pt x="0" y="235458"/>
                    <a:pt x="235458" y="0"/>
                    <a:pt x="526034" y="0"/>
                  </a:cubicBezTo>
                  <a:cubicBezTo>
                    <a:pt x="816610" y="0"/>
                    <a:pt x="1051941" y="235458"/>
                    <a:pt x="1051941" y="526034"/>
                  </a:cubicBezTo>
                  <a:cubicBezTo>
                    <a:pt x="1051941" y="816610"/>
                    <a:pt x="816483" y="1051941"/>
                    <a:pt x="526034" y="1051941"/>
                  </a:cubicBezTo>
                  <a:cubicBezTo>
                    <a:pt x="235585" y="1051941"/>
                    <a:pt x="0" y="816483"/>
                    <a:pt x="0" y="526034"/>
                  </a:cubicBezTo>
                  <a:close/>
                </a:path>
              </a:pathLst>
            </a:custGeom>
            <a:gradFill rotWithShape="true">
              <a:gsLst>
                <a:gs pos="0">
                  <a:srgbClr val="ABBCD0">
                    <a:alpha val="100000"/>
                  </a:srgbClr>
                </a:gs>
                <a:gs pos="50000">
                  <a:srgbClr val="FFFFFF">
                    <a:alpha val="0"/>
                  </a:srgbClr>
                </a:gs>
                <a:gs pos="100000">
                  <a:srgbClr val="FFFFFF">
                    <a:alpha val="0"/>
                  </a:srgbClr>
                </a:gs>
              </a:gsLst>
              <a:lin ang="5400700"/>
            </a:gradFill>
          </p:spPr>
        </p:sp>
      </p:grpSp>
      <p:sp>
        <p:nvSpPr>
          <p:cNvPr name="Freeform 14" id="14"/>
          <p:cNvSpPr/>
          <p:nvPr/>
        </p:nvSpPr>
        <p:spPr>
          <a:xfrm flipH="false" flipV="false" rot="0">
            <a:off x="11644834" y="2143550"/>
            <a:ext cx="5371766" cy="3412664"/>
          </a:xfrm>
          <a:custGeom>
            <a:avLst/>
            <a:gdLst/>
            <a:ahLst/>
            <a:cxnLst/>
            <a:rect r="r" b="b" t="t" l="l"/>
            <a:pathLst>
              <a:path h="3412664" w="5371766">
                <a:moveTo>
                  <a:pt x="0" y="0"/>
                </a:moveTo>
                <a:lnTo>
                  <a:pt x="5371766" y="0"/>
                </a:lnTo>
                <a:lnTo>
                  <a:pt x="5371766" y="3412664"/>
                </a:lnTo>
                <a:lnTo>
                  <a:pt x="0" y="3412664"/>
                </a:lnTo>
                <a:lnTo>
                  <a:pt x="0" y="0"/>
                </a:lnTo>
                <a:close/>
              </a:path>
            </a:pathLst>
          </a:custGeom>
          <a:blipFill>
            <a:blip r:embed="rId19"/>
            <a:stretch>
              <a:fillRect l="0" t="-3633" r="0" b="-3633"/>
            </a:stretch>
          </a:blipFill>
        </p:spPr>
      </p:sp>
      <p:sp>
        <p:nvSpPr>
          <p:cNvPr name="Freeform 15" id="15"/>
          <p:cNvSpPr/>
          <p:nvPr/>
        </p:nvSpPr>
        <p:spPr>
          <a:xfrm flipH="false" flipV="false" rot="0">
            <a:off x="11693485" y="5680039"/>
            <a:ext cx="5323115" cy="3741426"/>
          </a:xfrm>
          <a:custGeom>
            <a:avLst/>
            <a:gdLst/>
            <a:ahLst/>
            <a:cxnLst/>
            <a:rect r="r" b="b" t="t" l="l"/>
            <a:pathLst>
              <a:path h="3741426" w="5323115">
                <a:moveTo>
                  <a:pt x="0" y="0"/>
                </a:moveTo>
                <a:lnTo>
                  <a:pt x="5323115" y="0"/>
                </a:lnTo>
                <a:lnTo>
                  <a:pt x="5323115" y="3741427"/>
                </a:lnTo>
                <a:lnTo>
                  <a:pt x="0" y="3741427"/>
                </a:lnTo>
                <a:lnTo>
                  <a:pt x="0" y="0"/>
                </a:lnTo>
                <a:close/>
              </a:path>
            </a:pathLst>
          </a:custGeom>
          <a:blipFill>
            <a:blip r:embed="rId20"/>
            <a:stretch>
              <a:fillRect l="0" t="0" r="0" b="-7396"/>
            </a:stretch>
          </a:blipFill>
        </p:spPr>
      </p:sp>
      <p:sp>
        <p:nvSpPr>
          <p:cNvPr name="TextBox 16" id="16"/>
          <p:cNvSpPr txBox="true"/>
          <p:nvPr/>
        </p:nvSpPr>
        <p:spPr>
          <a:xfrm rot="0">
            <a:off x="300971" y="2477250"/>
            <a:ext cx="8579007" cy="7210935"/>
          </a:xfrm>
          <a:prstGeom prst="rect">
            <a:avLst/>
          </a:prstGeom>
        </p:spPr>
        <p:txBody>
          <a:bodyPr anchor="t" rtlCol="false" tIns="0" lIns="0" bIns="0" rIns="0">
            <a:spAutoFit/>
          </a:bodyPr>
          <a:lstStyle/>
          <a:p>
            <a:pPr algn="l" marL="755651" indent="-377825" lvl="1">
              <a:lnSpc>
                <a:spcPts val="4200"/>
              </a:lnSpc>
              <a:spcBef>
                <a:spcPct val="0"/>
              </a:spcBef>
              <a:buFont typeface="Arial"/>
              <a:buChar char="•"/>
            </a:pPr>
            <a:r>
              <a:rPr lang="en-US" sz="3500">
                <a:solidFill>
                  <a:srgbClr val="000000"/>
                </a:solidFill>
                <a:latin typeface="Arimo"/>
                <a:ea typeface="Arimo"/>
                <a:cs typeface="Arimo"/>
                <a:sym typeface="Arimo"/>
              </a:rPr>
              <a:t>Replaced fixed coordinates with an image-processing</a:t>
            </a:r>
            <a:r>
              <a:rPr lang="en-US" sz="3500">
                <a:solidFill>
                  <a:srgbClr val="000000"/>
                </a:solidFill>
                <a:latin typeface="Arimo"/>
                <a:ea typeface="Arimo"/>
                <a:cs typeface="Arimo"/>
                <a:sym typeface="Arimo"/>
              </a:rPr>
              <a:t> a</a:t>
            </a:r>
            <a:r>
              <a:rPr lang="en-US" sz="3500">
                <a:solidFill>
                  <a:srgbClr val="000000"/>
                </a:solidFill>
                <a:latin typeface="Arimo"/>
                <a:ea typeface="Arimo"/>
                <a:cs typeface="Arimo"/>
                <a:sym typeface="Arimo"/>
              </a:rPr>
              <a:t>pp</a:t>
            </a:r>
            <a:r>
              <a:rPr lang="en-US" sz="3500">
                <a:solidFill>
                  <a:srgbClr val="000000"/>
                </a:solidFill>
                <a:latin typeface="Arimo"/>
                <a:ea typeface="Arimo"/>
                <a:cs typeface="Arimo"/>
                <a:sym typeface="Arimo"/>
              </a:rPr>
              <a:t>ro</a:t>
            </a:r>
            <a:r>
              <a:rPr lang="en-US" sz="3500">
                <a:solidFill>
                  <a:srgbClr val="000000"/>
                </a:solidFill>
                <a:latin typeface="Arimo"/>
                <a:ea typeface="Arimo"/>
                <a:cs typeface="Arimo"/>
                <a:sym typeface="Arimo"/>
              </a:rPr>
              <a:t>ach.</a:t>
            </a:r>
          </a:p>
          <a:p>
            <a:pPr algn="l">
              <a:lnSpc>
                <a:spcPts val="4200"/>
              </a:lnSpc>
              <a:spcBef>
                <a:spcPct val="0"/>
              </a:spcBef>
            </a:pPr>
          </a:p>
          <a:p>
            <a:pPr algn="l" marL="755651" indent="-377825" lvl="1">
              <a:lnSpc>
                <a:spcPts val="4200"/>
              </a:lnSpc>
              <a:buFont typeface="Arial"/>
              <a:buChar char="•"/>
            </a:pPr>
            <a:r>
              <a:rPr lang="en-US" b="true" sz="3500">
                <a:solidFill>
                  <a:srgbClr val="000000"/>
                </a:solidFill>
                <a:latin typeface="Arimo Bold"/>
                <a:ea typeface="Arimo Bold"/>
                <a:cs typeface="Arimo Bold"/>
                <a:sym typeface="Arimo Bold"/>
              </a:rPr>
              <a:t>Process:</a:t>
            </a:r>
          </a:p>
          <a:p>
            <a:pPr algn="l" marL="1511301" indent="-503767" lvl="2">
              <a:lnSpc>
                <a:spcPts val="4200"/>
              </a:lnSpc>
              <a:buAutoNum type="alphaLcPeriod" startAt="1"/>
            </a:pPr>
            <a:r>
              <a:rPr lang="en-US" sz="3500">
                <a:solidFill>
                  <a:srgbClr val="000000"/>
                </a:solidFill>
                <a:latin typeface="Arimo"/>
                <a:ea typeface="Arimo"/>
                <a:cs typeface="Arimo"/>
                <a:sym typeface="Arimo"/>
              </a:rPr>
              <a:t>The drone ascends and initiates a square spiral search.</a:t>
            </a:r>
          </a:p>
          <a:p>
            <a:pPr algn="l" marL="1511301" indent="-503767" lvl="2">
              <a:lnSpc>
                <a:spcPts val="4200"/>
              </a:lnSpc>
              <a:buAutoNum type="alphaLcPeriod" startAt="1"/>
            </a:pPr>
            <a:r>
              <a:rPr lang="en-US" sz="3500">
                <a:solidFill>
                  <a:srgbClr val="000000"/>
                </a:solidFill>
                <a:latin typeface="Arimo"/>
                <a:ea typeface="Arimo"/>
                <a:cs typeface="Arimo"/>
                <a:sym typeface="Arimo"/>
              </a:rPr>
              <a:t>During the search, it continuously processes images from the bottom camera.</a:t>
            </a:r>
          </a:p>
          <a:p>
            <a:pPr algn="l" marL="1511301" indent="-503767" lvl="2">
              <a:lnSpc>
                <a:spcPts val="4200"/>
              </a:lnSpc>
              <a:buAutoNum type="alphaLcPeriod" startAt="1"/>
            </a:pPr>
            <a:r>
              <a:rPr lang="en-US" sz="3500">
                <a:solidFill>
                  <a:srgbClr val="000000"/>
                </a:solidFill>
                <a:latin typeface="Arimo"/>
                <a:ea typeface="Arimo"/>
                <a:cs typeface="Arimo"/>
                <a:sym typeface="Arimo"/>
              </a:rPr>
              <a:t>Instead of ArUco markers, the system detects any red-colored object as the landing target.</a:t>
            </a:r>
          </a:p>
          <a:p>
            <a:pPr algn="l">
              <a:lnSpc>
                <a:spcPts val="3084"/>
              </a:lnSpc>
              <a:spcBef>
                <a:spcPct val="0"/>
              </a:spcBef>
            </a:pPr>
          </a:p>
          <a:p>
            <a:pPr algn="l">
              <a:lnSpc>
                <a:spcPts val="3084"/>
              </a:lnSpc>
              <a:spcBef>
                <a:spcPct val="0"/>
              </a:spcBef>
            </a:pPr>
          </a:p>
        </p:txBody>
      </p:sp>
      <p:sp>
        <p:nvSpPr>
          <p:cNvPr name="TextBox 17" id="17"/>
          <p:cNvSpPr txBox="true"/>
          <p:nvPr/>
        </p:nvSpPr>
        <p:spPr>
          <a:xfrm rot="0">
            <a:off x="919558" y="1000125"/>
            <a:ext cx="16448884" cy="790607"/>
          </a:xfrm>
          <a:prstGeom prst="rect">
            <a:avLst/>
          </a:prstGeom>
        </p:spPr>
        <p:txBody>
          <a:bodyPr anchor="t" rtlCol="false" tIns="0" lIns="0" bIns="0" rIns="0">
            <a:spAutoFit/>
          </a:bodyPr>
          <a:lstStyle/>
          <a:p>
            <a:pPr algn="l">
              <a:lnSpc>
                <a:spcPts val="6000"/>
              </a:lnSpc>
            </a:pPr>
            <a:r>
              <a:rPr lang="en-US" b="true" sz="5000">
                <a:solidFill>
                  <a:srgbClr val="07A893"/>
                </a:solidFill>
                <a:latin typeface="Arimo Bold"/>
                <a:ea typeface="Arimo Bold"/>
                <a:cs typeface="Arimo Bold"/>
                <a:sym typeface="Arimo Bold"/>
              </a:rPr>
              <a:t>Vision-Based Navigation Using Red point as Target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6F6F8"/>
        </a:solidFill>
      </p:bgPr>
    </p:bg>
    <p:spTree>
      <p:nvGrpSpPr>
        <p:cNvPr id="1" name=""/>
        <p:cNvGrpSpPr/>
        <p:nvPr/>
      </p:nvGrpSpPr>
      <p:grpSpPr>
        <a:xfrm>
          <a:off x="0" y="0"/>
          <a:ext cx="0" cy="0"/>
          <a:chOff x="0" y="0"/>
          <a:chExt cx="0" cy="0"/>
        </a:xfrm>
      </p:grpSpPr>
      <p:sp>
        <p:nvSpPr>
          <p:cNvPr name="AutoShape 2" id="2"/>
          <p:cNvSpPr/>
          <p:nvPr/>
        </p:nvSpPr>
        <p:spPr>
          <a:xfrm rot="3719">
            <a:off x="340520" y="489350"/>
            <a:ext cx="17606860" cy="0"/>
          </a:xfrm>
          <a:prstGeom prst="line">
            <a:avLst/>
          </a:prstGeom>
          <a:ln cap="rnd" w="9525">
            <a:solidFill>
              <a:srgbClr val="353F49"/>
            </a:solidFill>
            <a:prstDash val="solid"/>
            <a:headEnd type="none" len="sm" w="sm"/>
            <a:tailEnd type="none" len="sm" w="sm"/>
          </a:ln>
        </p:spPr>
      </p:sp>
      <p:sp>
        <p:nvSpPr>
          <p:cNvPr name="AutoShape 3" id="3"/>
          <p:cNvSpPr/>
          <p:nvPr/>
        </p:nvSpPr>
        <p:spPr>
          <a:xfrm rot="3719">
            <a:off x="340520" y="9775300"/>
            <a:ext cx="17606860" cy="0"/>
          </a:xfrm>
          <a:prstGeom prst="line">
            <a:avLst/>
          </a:prstGeom>
          <a:ln cap="rnd" w="9525">
            <a:solidFill>
              <a:srgbClr val="353F49"/>
            </a:solidFill>
            <a:prstDash val="solid"/>
            <a:headEnd type="none" len="sm" w="sm"/>
            <a:tailEnd type="none" len="sm" w="sm"/>
          </a:ln>
        </p:spPr>
      </p:sp>
      <p:sp>
        <p:nvSpPr>
          <p:cNvPr name="TextBox 4" id="4"/>
          <p:cNvSpPr txBox="true"/>
          <p:nvPr/>
        </p:nvSpPr>
        <p:spPr>
          <a:xfrm rot="0">
            <a:off x="340525" y="1366414"/>
            <a:ext cx="11714947" cy="790607"/>
          </a:xfrm>
          <a:prstGeom prst="rect">
            <a:avLst/>
          </a:prstGeom>
        </p:spPr>
        <p:txBody>
          <a:bodyPr anchor="t" rtlCol="false" tIns="0" lIns="0" bIns="0" rIns="0">
            <a:spAutoFit/>
          </a:bodyPr>
          <a:lstStyle/>
          <a:p>
            <a:pPr algn="ctr">
              <a:lnSpc>
                <a:spcPts val="6000"/>
              </a:lnSpc>
            </a:pPr>
            <a:r>
              <a:rPr lang="en-US" b="true" sz="5000">
                <a:solidFill>
                  <a:srgbClr val="305B98"/>
                </a:solidFill>
                <a:latin typeface="Arimo Bold"/>
                <a:ea typeface="Arimo Bold"/>
                <a:cs typeface="Arimo Bold"/>
                <a:sym typeface="Arimo Bold"/>
              </a:rPr>
              <a:t>IMAGE PROCESSING AND LANDING</a:t>
            </a:r>
          </a:p>
        </p:txBody>
      </p:sp>
      <p:sp>
        <p:nvSpPr>
          <p:cNvPr name="Freeform 5" id="5"/>
          <p:cNvSpPr/>
          <p:nvPr/>
        </p:nvSpPr>
        <p:spPr>
          <a:xfrm flipH="false" flipV="false" rot="0">
            <a:off x="879690" y="662174"/>
            <a:ext cx="1473204" cy="1555248"/>
          </a:xfrm>
          <a:custGeom>
            <a:avLst/>
            <a:gdLst/>
            <a:ahLst/>
            <a:cxnLst/>
            <a:rect r="r" b="b" t="t" l="l"/>
            <a:pathLst>
              <a:path h="1555248" w="1473204">
                <a:moveTo>
                  <a:pt x="0" y="0"/>
                </a:moveTo>
                <a:lnTo>
                  <a:pt x="1473204" y="0"/>
                </a:lnTo>
                <a:lnTo>
                  <a:pt x="1473204" y="1555248"/>
                </a:lnTo>
                <a:lnTo>
                  <a:pt x="0" y="1555248"/>
                </a:lnTo>
                <a:lnTo>
                  <a:pt x="0" y="0"/>
                </a:lnTo>
                <a:close/>
              </a:path>
            </a:pathLst>
          </a:custGeom>
          <a:blipFill>
            <a:blip r:embed="rId3">
              <a:alphaModFix amt="24000"/>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5866040" y="4659298"/>
            <a:ext cx="1473204" cy="1555248"/>
          </a:xfrm>
          <a:custGeom>
            <a:avLst/>
            <a:gdLst/>
            <a:ahLst/>
            <a:cxnLst/>
            <a:rect r="r" b="b" t="t" l="l"/>
            <a:pathLst>
              <a:path h="1555248" w="1473204">
                <a:moveTo>
                  <a:pt x="0" y="0"/>
                </a:moveTo>
                <a:lnTo>
                  <a:pt x="1473204" y="0"/>
                </a:lnTo>
                <a:lnTo>
                  <a:pt x="1473204" y="1555248"/>
                </a:lnTo>
                <a:lnTo>
                  <a:pt x="0" y="15552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956200" y="1262400"/>
            <a:ext cx="789000" cy="789000"/>
            <a:chOff x="0" y="0"/>
            <a:chExt cx="1052000" cy="1052000"/>
          </a:xfrm>
        </p:grpSpPr>
        <p:sp>
          <p:nvSpPr>
            <p:cNvPr name="Freeform 8" id="8"/>
            <p:cNvSpPr/>
            <p:nvPr/>
          </p:nvSpPr>
          <p:spPr>
            <a:xfrm flipH="false" flipV="false" rot="0">
              <a:off x="0" y="0"/>
              <a:ext cx="1051941" cy="1051941"/>
            </a:xfrm>
            <a:custGeom>
              <a:avLst/>
              <a:gdLst/>
              <a:ahLst/>
              <a:cxnLst/>
              <a:rect r="r" b="b" t="t" l="l"/>
              <a:pathLst>
                <a:path h="1051941" w="1051941">
                  <a:moveTo>
                    <a:pt x="0" y="526034"/>
                  </a:moveTo>
                  <a:cubicBezTo>
                    <a:pt x="0" y="235458"/>
                    <a:pt x="235458" y="0"/>
                    <a:pt x="526034" y="0"/>
                  </a:cubicBezTo>
                  <a:cubicBezTo>
                    <a:pt x="816610" y="0"/>
                    <a:pt x="1051941" y="235458"/>
                    <a:pt x="1051941" y="526034"/>
                  </a:cubicBezTo>
                  <a:cubicBezTo>
                    <a:pt x="1051941" y="816610"/>
                    <a:pt x="816483" y="1051941"/>
                    <a:pt x="526034" y="1051941"/>
                  </a:cubicBezTo>
                  <a:cubicBezTo>
                    <a:pt x="235585" y="1051941"/>
                    <a:pt x="0" y="816483"/>
                    <a:pt x="0" y="526034"/>
                  </a:cubicBezTo>
                  <a:close/>
                </a:path>
              </a:pathLst>
            </a:custGeom>
            <a:gradFill rotWithShape="true">
              <a:gsLst>
                <a:gs pos="0">
                  <a:srgbClr val="ABBCD0">
                    <a:alpha val="59000"/>
                  </a:srgbClr>
                </a:gs>
                <a:gs pos="50000">
                  <a:srgbClr val="FFFFFF">
                    <a:alpha val="0"/>
                  </a:srgbClr>
                </a:gs>
                <a:gs pos="100000">
                  <a:srgbClr val="FFFFFF">
                    <a:alpha val="0"/>
                  </a:srgbClr>
                </a:gs>
              </a:gsLst>
              <a:lin ang="5400700"/>
            </a:gradFill>
          </p:spPr>
        </p:sp>
      </p:grpSp>
      <p:sp>
        <p:nvSpPr>
          <p:cNvPr name="Freeform 9" id="9"/>
          <p:cNvSpPr/>
          <p:nvPr/>
        </p:nvSpPr>
        <p:spPr>
          <a:xfrm flipH="false" flipV="false" rot="0">
            <a:off x="13369086" y="6911762"/>
            <a:ext cx="3492470" cy="2185908"/>
          </a:xfrm>
          <a:custGeom>
            <a:avLst/>
            <a:gdLst/>
            <a:ahLst/>
            <a:cxnLst/>
            <a:rect r="r" b="b" t="t" l="l"/>
            <a:pathLst>
              <a:path h="2185908" w="3492470">
                <a:moveTo>
                  <a:pt x="0" y="0"/>
                </a:moveTo>
                <a:lnTo>
                  <a:pt x="3492470" y="0"/>
                </a:lnTo>
                <a:lnTo>
                  <a:pt x="3492470" y="2185908"/>
                </a:lnTo>
                <a:lnTo>
                  <a:pt x="0" y="2185908"/>
                </a:lnTo>
                <a:lnTo>
                  <a:pt x="0" y="0"/>
                </a:lnTo>
                <a:close/>
              </a:path>
            </a:pathLst>
          </a:custGeom>
          <a:blipFill>
            <a:blip r:embed="rId5">
              <a:alphaModFix amt="23000"/>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4408295" y="8587307"/>
            <a:ext cx="1473180" cy="1624000"/>
          </a:xfrm>
          <a:custGeom>
            <a:avLst/>
            <a:gdLst/>
            <a:ahLst/>
            <a:cxnLst/>
            <a:rect r="r" b="b" t="t" l="l"/>
            <a:pathLst>
              <a:path h="1624000" w="1473180">
                <a:moveTo>
                  <a:pt x="0" y="0"/>
                </a:moveTo>
                <a:lnTo>
                  <a:pt x="1473180" y="0"/>
                </a:lnTo>
                <a:lnTo>
                  <a:pt x="1473180" y="1624000"/>
                </a:lnTo>
                <a:lnTo>
                  <a:pt x="0" y="1624000"/>
                </a:lnTo>
                <a:lnTo>
                  <a:pt x="0" y="0"/>
                </a:lnTo>
                <a:close/>
              </a:path>
            </a:pathLst>
          </a:custGeom>
          <a:blipFill>
            <a:blip r:embed="rId7">
              <a:alphaModFix amt="50000"/>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10987635" y="2217422"/>
            <a:ext cx="6351609" cy="7181885"/>
          </a:xfrm>
          <a:custGeom>
            <a:avLst/>
            <a:gdLst/>
            <a:ahLst/>
            <a:cxnLst/>
            <a:rect r="r" b="b" t="t" l="l"/>
            <a:pathLst>
              <a:path h="7181885" w="6351609">
                <a:moveTo>
                  <a:pt x="0" y="0"/>
                </a:moveTo>
                <a:lnTo>
                  <a:pt x="6351609" y="0"/>
                </a:lnTo>
                <a:lnTo>
                  <a:pt x="6351609" y="7181885"/>
                </a:lnTo>
                <a:lnTo>
                  <a:pt x="0" y="7181885"/>
                </a:lnTo>
                <a:lnTo>
                  <a:pt x="0" y="0"/>
                </a:lnTo>
                <a:close/>
              </a:path>
            </a:pathLst>
          </a:custGeom>
          <a:blipFill>
            <a:blip r:embed="rId9"/>
            <a:stretch>
              <a:fillRect l="0" t="0" r="0" b="0"/>
            </a:stretch>
          </a:blipFill>
        </p:spPr>
      </p:sp>
      <p:sp>
        <p:nvSpPr>
          <p:cNvPr name="Freeform 12" id="12"/>
          <p:cNvSpPr/>
          <p:nvPr/>
        </p:nvSpPr>
        <p:spPr>
          <a:xfrm flipH="false" flipV="false" rot="0">
            <a:off x="12055472" y="414240"/>
            <a:ext cx="4646652" cy="2723530"/>
          </a:xfrm>
          <a:custGeom>
            <a:avLst/>
            <a:gdLst/>
            <a:ahLst/>
            <a:cxnLst/>
            <a:rect r="r" b="b" t="t" l="l"/>
            <a:pathLst>
              <a:path h="2723530" w="4646652">
                <a:moveTo>
                  <a:pt x="0" y="0"/>
                </a:moveTo>
                <a:lnTo>
                  <a:pt x="4646652" y="0"/>
                </a:lnTo>
                <a:lnTo>
                  <a:pt x="4646652" y="2723530"/>
                </a:lnTo>
                <a:lnTo>
                  <a:pt x="0" y="2723530"/>
                </a:lnTo>
                <a:lnTo>
                  <a:pt x="0" y="0"/>
                </a:lnTo>
                <a:close/>
              </a:path>
            </a:pathLst>
          </a:custGeom>
          <a:blipFill>
            <a:blip r:embed="rId10">
              <a:alphaModFix amt="19999"/>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11361401" y="7303490"/>
            <a:ext cx="1388142" cy="1402452"/>
          </a:xfrm>
          <a:custGeom>
            <a:avLst/>
            <a:gdLst/>
            <a:ahLst/>
            <a:cxnLst/>
            <a:rect r="r" b="b" t="t" l="l"/>
            <a:pathLst>
              <a:path h="1402452" w="1388142">
                <a:moveTo>
                  <a:pt x="0" y="0"/>
                </a:moveTo>
                <a:lnTo>
                  <a:pt x="1388142" y="0"/>
                </a:lnTo>
                <a:lnTo>
                  <a:pt x="1388142" y="1402452"/>
                </a:lnTo>
                <a:lnTo>
                  <a:pt x="0" y="1402452"/>
                </a:lnTo>
                <a:lnTo>
                  <a:pt x="0" y="0"/>
                </a:lnTo>
                <a:close/>
              </a:path>
            </a:pathLst>
          </a:custGeom>
          <a:blipFill>
            <a:blip r:embed="rId12"/>
            <a:stretch>
              <a:fillRect l="0" t="0" r="0" b="0"/>
            </a:stretch>
          </a:blipFill>
        </p:spPr>
      </p:sp>
      <p:sp>
        <p:nvSpPr>
          <p:cNvPr name="TextBox 14" id="14"/>
          <p:cNvSpPr txBox="true"/>
          <p:nvPr/>
        </p:nvSpPr>
        <p:spPr>
          <a:xfrm rot="0">
            <a:off x="879690" y="2300398"/>
            <a:ext cx="8899206" cy="7353826"/>
          </a:xfrm>
          <a:prstGeom prst="rect">
            <a:avLst/>
          </a:prstGeom>
        </p:spPr>
        <p:txBody>
          <a:bodyPr anchor="t" rtlCol="false" tIns="0" lIns="0" bIns="0" rIns="0">
            <a:spAutoFit/>
          </a:bodyPr>
          <a:lstStyle/>
          <a:p>
            <a:pPr algn="l" marL="755651" indent="-377825" lvl="1">
              <a:lnSpc>
                <a:spcPts val="4200"/>
              </a:lnSpc>
              <a:spcBef>
                <a:spcPct val="0"/>
              </a:spcBef>
              <a:buFont typeface="Arial"/>
              <a:buChar char="•"/>
            </a:pPr>
            <a:r>
              <a:rPr lang="en-US" b="true" sz="3500">
                <a:solidFill>
                  <a:srgbClr val="353F49"/>
                </a:solidFill>
                <a:latin typeface="Arimo Bold"/>
                <a:ea typeface="Arimo Bold"/>
                <a:cs typeface="Arimo Bold"/>
                <a:sym typeface="Arimo Bold"/>
              </a:rPr>
              <a:t>Searc</a:t>
            </a:r>
            <a:r>
              <a:rPr lang="en-US" b="true" sz="3500">
                <a:solidFill>
                  <a:srgbClr val="353F49"/>
                </a:solidFill>
                <a:latin typeface="Arimo Bold"/>
                <a:ea typeface="Arimo Bold"/>
                <a:cs typeface="Arimo Bold"/>
                <a:sym typeface="Arimo Bold"/>
              </a:rPr>
              <a:t>h Strategy:</a:t>
            </a:r>
          </a:p>
          <a:p>
            <a:pPr algn="l" marL="1511301" indent="-503767" lvl="2">
              <a:lnSpc>
                <a:spcPts val="4200"/>
              </a:lnSpc>
              <a:buAutoNum type="alphaLcPeriod" startAt="1"/>
            </a:pPr>
            <a:r>
              <a:rPr lang="en-US" sz="3500">
                <a:solidFill>
                  <a:srgbClr val="353F49"/>
                </a:solidFill>
                <a:latin typeface="Arimo"/>
                <a:ea typeface="Arimo"/>
                <a:cs typeface="Arimo"/>
                <a:sym typeface="Arimo"/>
              </a:rPr>
              <a:t>The drone expands its search area</a:t>
            </a:r>
            <a:r>
              <a:rPr lang="en-US" sz="3500">
                <a:solidFill>
                  <a:srgbClr val="353F49"/>
                </a:solidFill>
                <a:latin typeface="Arimo"/>
                <a:ea typeface="Arimo"/>
                <a:cs typeface="Arimo"/>
                <a:sym typeface="Arimo"/>
              </a:rPr>
              <a:t> la</a:t>
            </a:r>
            <a:r>
              <a:rPr lang="en-US" sz="3500">
                <a:solidFill>
                  <a:srgbClr val="353F49"/>
                </a:solidFill>
                <a:latin typeface="Arimo"/>
                <a:ea typeface="Arimo"/>
                <a:cs typeface="Arimo"/>
                <a:sym typeface="Arimo"/>
              </a:rPr>
              <a:t>yer</a:t>
            </a:r>
            <a:r>
              <a:rPr lang="en-US" sz="3500">
                <a:solidFill>
                  <a:srgbClr val="353F49"/>
                </a:solidFill>
                <a:latin typeface="Arimo"/>
                <a:ea typeface="Arimo"/>
                <a:cs typeface="Arimo"/>
                <a:sym typeface="Arimo"/>
              </a:rPr>
              <a:t> </a:t>
            </a:r>
            <a:r>
              <a:rPr lang="en-US" sz="3500">
                <a:solidFill>
                  <a:srgbClr val="353F49"/>
                </a:solidFill>
                <a:latin typeface="Arimo"/>
                <a:ea typeface="Arimo"/>
                <a:cs typeface="Arimo"/>
                <a:sym typeface="Arimo"/>
              </a:rPr>
              <a:t>by</a:t>
            </a:r>
            <a:r>
              <a:rPr lang="en-US" sz="3500">
                <a:solidFill>
                  <a:srgbClr val="353F49"/>
                </a:solidFill>
                <a:latin typeface="Arimo"/>
                <a:ea typeface="Arimo"/>
                <a:cs typeface="Arimo"/>
                <a:sym typeface="Arimo"/>
              </a:rPr>
              <a:t> </a:t>
            </a:r>
            <a:r>
              <a:rPr lang="en-US" sz="3500">
                <a:solidFill>
                  <a:srgbClr val="353F49"/>
                </a:solidFill>
                <a:latin typeface="Arimo"/>
                <a:ea typeface="Arimo"/>
                <a:cs typeface="Arimo"/>
                <a:sym typeface="Arimo"/>
              </a:rPr>
              <a:t>l</a:t>
            </a:r>
            <a:r>
              <a:rPr lang="en-US" sz="3500">
                <a:solidFill>
                  <a:srgbClr val="353F49"/>
                </a:solidFill>
                <a:latin typeface="Arimo"/>
                <a:ea typeface="Arimo"/>
                <a:cs typeface="Arimo"/>
                <a:sym typeface="Arimo"/>
              </a:rPr>
              <a:t>a</a:t>
            </a:r>
            <a:r>
              <a:rPr lang="en-US" sz="3500">
                <a:solidFill>
                  <a:srgbClr val="353F49"/>
                </a:solidFill>
                <a:latin typeface="Arimo"/>
                <a:ea typeface="Arimo"/>
                <a:cs typeface="Arimo"/>
                <a:sym typeface="Arimo"/>
              </a:rPr>
              <a:t>yer in a spiral pattern.</a:t>
            </a:r>
          </a:p>
          <a:p>
            <a:pPr algn="l" marL="1511301" indent="-503767" lvl="2">
              <a:lnSpc>
                <a:spcPts val="4200"/>
              </a:lnSpc>
              <a:buAutoNum type="alphaLcPeriod" startAt="1"/>
            </a:pPr>
            <a:r>
              <a:rPr lang="en-US" sz="3500">
                <a:solidFill>
                  <a:srgbClr val="353F49"/>
                </a:solidFill>
                <a:latin typeface="Arimo"/>
                <a:ea typeface="Arimo"/>
                <a:cs typeface="Arimo"/>
                <a:sym typeface="Arimo"/>
              </a:rPr>
              <a:t>Red object detection is done using HSV color filtering.</a:t>
            </a:r>
          </a:p>
          <a:p>
            <a:pPr algn="l">
              <a:lnSpc>
                <a:spcPts val="4200"/>
              </a:lnSpc>
            </a:pPr>
          </a:p>
          <a:p>
            <a:pPr algn="l" marL="755651" indent="-377825" lvl="1">
              <a:lnSpc>
                <a:spcPts val="4200"/>
              </a:lnSpc>
              <a:spcBef>
                <a:spcPct val="0"/>
              </a:spcBef>
              <a:buFont typeface="Arial"/>
              <a:buChar char="•"/>
            </a:pPr>
            <a:r>
              <a:rPr lang="en-US" b="true" sz="3500">
                <a:solidFill>
                  <a:srgbClr val="353F49"/>
                </a:solidFill>
                <a:latin typeface="Arimo Bold"/>
                <a:ea typeface="Arimo Bold"/>
                <a:cs typeface="Arimo Bold"/>
                <a:sym typeface="Arimo Bold"/>
              </a:rPr>
              <a:t>Detection &amp; Landing:</a:t>
            </a:r>
          </a:p>
          <a:p>
            <a:pPr algn="l" marL="1511301" indent="-503767" lvl="2">
              <a:lnSpc>
                <a:spcPts val="4200"/>
              </a:lnSpc>
              <a:spcBef>
                <a:spcPct val="0"/>
              </a:spcBef>
              <a:buFont typeface="Arial"/>
              <a:buChar char="⚬"/>
            </a:pPr>
            <a:r>
              <a:rPr lang="en-US" sz="3500">
                <a:solidFill>
                  <a:srgbClr val="353F49"/>
                </a:solidFill>
                <a:latin typeface="Arimo"/>
                <a:ea typeface="Arimo"/>
                <a:cs typeface="Arimo"/>
                <a:sym typeface="Arimo"/>
              </a:rPr>
              <a:t>Once the red marker is detected, the drone aligns itself with the marker.</a:t>
            </a:r>
          </a:p>
          <a:p>
            <a:pPr algn="l" marL="1511301" indent="-503767" lvl="2">
              <a:lnSpc>
                <a:spcPts val="4200"/>
              </a:lnSpc>
              <a:spcBef>
                <a:spcPct val="0"/>
              </a:spcBef>
              <a:buFont typeface="Arial"/>
              <a:buChar char="⚬"/>
            </a:pPr>
            <a:r>
              <a:rPr lang="en-US" sz="3500">
                <a:solidFill>
                  <a:srgbClr val="353F49"/>
                </a:solidFill>
                <a:latin typeface="Arimo"/>
                <a:ea typeface="Arimo"/>
                <a:cs typeface="Arimo"/>
                <a:sym typeface="Arimo"/>
              </a:rPr>
              <a:t>I</a:t>
            </a:r>
            <a:r>
              <a:rPr lang="en-US" sz="3500">
                <a:solidFill>
                  <a:srgbClr val="353F49"/>
                </a:solidFill>
                <a:latin typeface="Arimo"/>
                <a:ea typeface="Arimo"/>
                <a:cs typeface="Arimo"/>
                <a:sym typeface="Arimo"/>
              </a:rPr>
              <a:t>t </a:t>
            </a:r>
            <a:r>
              <a:rPr lang="en-US" sz="3500">
                <a:solidFill>
                  <a:srgbClr val="353F49"/>
                </a:solidFill>
                <a:latin typeface="Arimo"/>
                <a:ea typeface="Arimo"/>
                <a:cs typeface="Arimo"/>
                <a:sym typeface="Arimo"/>
              </a:rPr>
              <a:t>g</a:t>
            </a:r>
            <a:r>
              <a:rPr lang="en-US" sz="3500">
                <a:solidFill>
                  <a:srgbClr val="353F49"/>
                </a:solidFill>
                <a:latin typeface="Arimo"/>
                <a:ea typeface="Arimo"/>
                <a:cs typeface="Arimo"/>
                <a:sym typeface="Arimo"/>
              </a:rPr>
              <a:t>rad</a:t>
            </a:r>
            <a:r>
              <a:rPr lang="en-US" sz="3500">
                <a:solidFill>
                  <a:srgbClr val="353F49"/>
                </a:solidFill>
                <a:latin typeface="Arimo"/>
                <a:ea typeface="Arimo"/>
                <a:cs typeface="Arimo"/>
                <a:sym typeface="Arimo"/>
              </a:rPr>
              <a:t>u</a:t>
            </a:r>
            <a:r>
              <a:rPr lang="en-US" sz="3500">
                <a:solidFill>
                  <a:srgbClr val="353F49"/>
                </a:solidFill>
                <a:latin typeface="Arimo"/>
                <a:ea typeface="Arimo"/>
                <a:cs typeface="Arimo"/>
                <a:sym typeface="Arimo"/>
              </a:rPr>
              <a:t>a</a:t>
            </a:r>
            <a:r>
              <a:rPr lang="en-US" sz="3500">
                <a:solidFill>
                  <a:srgbClr val="353F49"/>
                </a:solidFill>
                <a:latin typeface="Arimo"/>
                <a:ea typeface="Arimo"/>
                <a:cs typeface="Arimo"/>
                <a:sym typeface="Arimo"/>
              </a:rPr>
              <a:t>lly </a:t>
            </a:r>
            <a:r>
              <a:rPr lang="en-US" sz="3500">
                <a:solidFill>
                  <a:srgbClr val="353F49"/>
                </a:solidFill>
                <a:latin typeface="Arimo"/>
                <a:ea typeface="Arimo"/>
                <a:cs typeface="Arimo"/>
                <a:sym typeface="Arimo"/>
              </a:rPr>
              <a:t>d</a:t>
            </a:r>
            <a:r>
              <a:rPr lang="en-US" sz="3500">
                <a:solidFill>
                  <a:srgbClr val="353F49"/>
                </a:solidFill>
                <a:latin typeface="Arimo"/>
                <a:ea typeface="Arimo"/>
                <a:cs typeface="Arimo"/>
                <a:sym typeface="Arimo"/>
              </a:rPr>
              <a:t>escends while continuously adjusting position.</a:t>
            </a:r>
          </a:p>
          <a:p>
            <a:pPr algn="l" marL="1511301" indent="-503767" lvl="2">
              <a:lnSpc>
                <a:spcPts val="4200"/>
              </a:lnSpc>
              <a:spcBef>
                <a:spcPct val="0"/>
              </a:spcBef>
              <a:buFont typeface="Arial"/>
              <a:buChar char="⚬"/>
            </a:pPr>
            <a:r>
              <a:rPr lang="en-US" sz="3500">
                <a:solidFill>
                  <a:srgbClr val="353F49"/>
                </a:solidFill>
                <a:latin typeface="Arimo"/>
                <a:ea typeface="Arimo"/>
                <a:cs typeface="Arimo"/>
                <a:sym typeface="Arimo"/>
              </a:rPr>
              <a:t>Finally, it lands precisely on the red marker.</a:t>
            </a:r>
          </a:p>
          <a:p>
            <a:pPr algn="l">
              <a:lnSpc>
                <a:spcPts val="3084"/>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6F6F8"/>
        </a:solidFill>
      </p:bgPr>
    </p:bg>
    <p:spTree>
      <p:nvGrpSpPr>
        <p:cNvPr id="1" name=""/>
        <p:cNvGrpSpPr/>
        <p:nvPr/>
      </p:nvGrpSpPr>
      <p:grpSpPr>
        <a:xfrm>
          <a:off x="0" y="0"/>
          <a:ext cx="0" cy="0"/>
          <a:chOff x="0" y="0"/>
          <a:chExt cx="0" cy="0"/>
        </a:xfrm>
      </p:grpSpPr>
      <p:sp>
        <p:nvSpPr>
          <p:cNvPr name="AutoShape 2" id="2"/>
          <p:cNvSpPr/>
          <p:nvPr/>
        </p:nvSpPr>
        <p:spPr>
          <a:xfrm rot="3719">
            <a:off x="340520" y="489350"/>
            <a:ext cx="17606860" cy="0"/>
          </a:xfrm>
          <a:prstGeom prst="line">
            <a:avLst/>
          </a:prstGeom>
          <a:ln cap="rnd" w="9525">
            <a:solidFill>
              <a:srgbClr val="353F49"/>
            </a:solidFill>
            <a:prstDash val="solid"/>
            <a:headEnd type="none" len="sm" w="sm"/>
            <a:tailEnd type="none" len="sm" w="sm"/>
          </a:ln>
        </p:spPr>
      </p:sp>
      <p:sp>
        <p:nvSpPr>
          <p:cNvPr name="AutoShape 3" id="3"/>
          <p:cNvSpPr/>
          <p:nvPr/>
        </p:nvSpPr>
        <p:spPr>
          <a:xfrm rot="3719">
            <a:off x="340520" y="9775300"/>
            <a:ext cx="17606860" cy="0"/>
          </a:xfrm>
          <a:prstGeom prst="line">
            <a:avLst/>
          </a:prstGeom>
          <a:ln cap="rnd" w="9525">
            <a:solidFill>
              <a:srgbClr val="353F49"/>
            </a:solidFill>
            <a:prstDash val="solid"/>
            <a:headEnd type="none" len="sm" w="sm"/>
            <a:tailEnd type="none" len="sm" w="sm"/>
          </a:ln>
        </p:spPr>
      </p:sp>
      <p:grpSp>
        <p:nvGrpSpPr>
          <p:cNvPr name="Group 4" id="4"/>
          <p:cNvGrpSpPr/>
          <p:nvPr/>
        </p:nvGrpSpPr>
        <p:grpSpPr>
          <a:xfrm rot="0">
            <a:off x="-98600" y="4452250"/>
            <a:ext cx="969600" cy="969600"/>
            <a:chOff x="0" y="0"/>
            <a:chExt cx="1292800" cy="1292800"/>
          </a:xfrm>
        </p:grpSpPr>
        <p:sp>
          <p:nvSpPr>
            <p:cNvPr name="Freeform 5" id="5"/>
            <p:cNvSpPr/>
            <p:nvPr/>
          </p:nvSpPr>
          <p:spPr>
            <a:xfrm flipH="false" flipV="false" rot="0">
              <a:off x="0" y="0"/>
              <a:ext cx="1292860" cy="1292860"/>
            </a:xfrm>
            <a:custGeom>
              <a:avLst/>
              <a:gdLst/>
              <a:ahLst/>
              <a:cxnLst/>
              <a:rect r="r" b="b" t="t" l="l"/>
              <a:pathLst>
                <a:path h="1292860" w="1292860">
                  <a:moveTo>
                    <a:pt x="0" y="646430"/>
                  </a:moveTo>
                  <a:cubicBezTo>
                    <a:pt x="0" y="289433"/>
                    <a:pt x="289433" y="0"/>
                    <a:pt x="646430" y="0"/>
                  </a:cubicBezTo>
                  <a:cubicBezTo>
                    <a:pt x="1003427" y="0"/>
                    <a:pt x="1292860" y="289433"/>
                    <a:pt x="1292860" y="646430"/>
                  </a:cubicBezTo>
                  <a:cubicBezTo>
                    <a:pt x="1292860" y="1003427"/>
                    <a:pt x="1003427" y="1292860"/>
                    <a:pt x="646430" y="1292860"/>
                  </a:cubicBezTo>
                  <a:cubicBezTo>
                    <a:pt x="289433" y="1292860"/>
                    <a:pt x="0" y="1003427"/>
                    <a:pt x="0" y="646430"/>
                  </a:cubicBezTo>
                  <a:close/>
                </a:path>
              </a:pathLst>
            </a:custGeom>
            <a:gradFill rotWithShape="true">
              <a:gsLst>
                <a:gs pos="0">
                  <a:srgbClr val="169B82">
                    <a:alpha val="100000"/>
                  </a:srgbClr>
                </a:gs>
                <a:gs pos="100000">
                  <a:srgbClr val="FFFFFF">
                    <a:alpha val="0"/>
                  </a:srgbClr>
                </a:gs>
              </a:gsLst>
              <a:lin ang="5400700"/>
            </a:gradFill>
          </p:spPr>
        </p:sp>
      </p:grpSp>
      <p:sp>
        <p:nvSpPr>
          <p:cNvPr name="Freeform 6" id="6"/>
          <p:cNvSpPr/>
          <p:nvPr/>
        </p:nvSpPr>
        <p:spPr>
          <a:xfrm flipH="false" flipV="false" rot="0">
            <a:off x="-285082" y="4847028"/>
            <a:ext cx="1711548" cy="1806864"/>
          </a:xfrm>
          <a:custGeom>
            <a:avLst/>
            <a:gdLst/>
            <a:ahLst/>
            <a:cxnLst/>
            <a:rect r="r" b="b" t="t" l="l"/>
            <a:pathLst>
              <a:path h="1806864" w="1711548">
                <a:moveTo>
                  <a:pt x="0" y="0"/>
                </a:moveTo>
                <a:lnTo>
                  <a:pt x="1711548" y="0"/>
                </a:lnTo>
                <a:lnTo>
                  <a:pt x="1711548" y="1806864"/>
                </a:lnTo>
                <a:lnTo>
                  <a:pt x="0" y="18068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7986950" y="6979150"/>
            <a:ext cx="951600" cy="951600"/>
            <a:chOff x="0" y="0"/>
            <a:chExt cx="1268800" cy="1268800"/>
          </a:xfrm>
        </p:grpSpPr>
        <p:sp>
          <p:nvSpPr>
            <p:cNvPr name="Freeform 8" id="8"/>
            <p:cNvSpPr/>
            <p:nvPr/>
          </p:nvSpPr>
          <p:spPr>
            <a:xfrm flipH="false" flipV="false" rot="0">
              <a:off x="0" y="0"/>
              <a:ext cx="1268857" cy="1268857"/>
            </a:xfrm>
            <a:custGeom>
              <a:avLst/>
              <a:gdLst/>
              <a:ahLst/>
              <a:cxnLst/>
              <a:rect r="r" b="b" t="t" l="l"/>
              <a:pathLst>
                <a:path h="1268857" w="1268857">
                  <a:moveTo>
                    <a:pt x="0" y="634365"/>
                  </a:moveTo>
                  <a:cubicBezTo>
                    <a:pt x="0" y="283972"/>
                    <a:pt x="283972" y="0"/>
                    <a:pt x="634365" y="0"/>
                  </a:cubicBezTo>
                  <a:cubicBezTo>
                    <a:pt x="984758" y="0"/>
                    <a:pt x="1268857" y="283972"/>
                    <a:pt x="1268857" y="634365"/>
                  </a:cubicBezTo>
                  <a:cubicBezTo>
                    <a:pt x="1268857" y="984758"/>
                    <a:pt x="984758" y="1268857"/>
                    <a:pt x="634365" y="1268857"/>
                  </a:cubicBezTo>
                  <a:cubicBezTo>
                    <a:pt x="283972" y="1268857"/>
                    <a:pt x="0" y="984758"/>
                    <a:pt x="0" y="634365"/>
                  </a:cubicBezTo>
                  <a:close/>
                </a:path>
              </a:pathLst>
            </a:custGeom>
            <a:gradFill rotWithShape="true">
              <a:gsLst>
                <a:gs pos="0">
                  <a:srgbClr val="81A7CE">
                    <a:alpha val="100000"/>
                  </a:srgbClr>
                </a:gs>
                <a:gs pos="100000">
                  <a:srgbClr val="FFFFFF">
                    <a:alpha val="0"/>
                  </a:srgbClr>
                </a:gs>
              </a:gsLst>
              <a:lin ang="0"/>
            </a:gradFill>
          </p:spPr>
        </p:sp>
      </p:grpSp>
      <p:sp>
        <p:nvSpPr>
          <p:cNvPr name="Freeform 9" id="9"/>
          <p:cNvSpPr/>
          <p:nvPr/>
        </p:nvSpPr>
        <p:spPr>
          <a:xfrm flipH="false" flipV="false" rot="0">
            <a:off x="17465340" y="7246198"/>
            <a:ext cx="1473204" cy="1555248"/>
          </a:xfrm>
          <a:custGeom>
            <a:avLst/>
            <a:gdLst/>
            <a:ahLst/>
            <a:cxnLst/>
            <a:rect r="r" b="b" t="t" l="l"/>
            <a:pathLst>
              <a:path h="1555248" w="1473204">
                <a:moveTo>
                  <a:pt x="0" y="0"/>
                </a:moveTo>
                <a:lnTo>
                  <a:pt x="1473204" y="0"/>
                </a:lnTo>
                <a:lnTo>
                  <a:pt x="1473204" y="1555248"/>
                </a:lnTo>
                <a:lnTo>
                  <a:pt x="0" y="15552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0" id="10"/>
          <p:cNvGrpSpPr/>
          <p:nvPr/>
        </p:nvGrpSpPr>
        <p:grpSpPr>
          <a:xfrm rot="0">
            <a:off x="570692" y="1910974"/>
            <a:ext cx="13974000" cy="729000"/>
            <a:chOff x="0" y="0"/>
            <a:chExt cx="18632000" cy="972000"/>
          </a:xfrm>
        </p:grpSpPr>
        <p:sp>
          <p:nvSpPr>
            <p:cNvPr name="Freeform 11" id="11"/>
            <p:cNvSpPr/>
            <p:nvPr/>
          </p:nvSpPr>
          <p:spPr>
            <a:xfrm flipH="false" flipV="false" rot="0">
              <a:off x="0" y="0"/>
              <a:ext cx="18632043" cy="972058"/>
            </a:xfrm>
            <a:custGeom>
              <a:avLst/>
              <a:gdLst/>
              <a:ahLst/>
              <a:cxnLst/>
              <a:rect r="r" b="b" t="t" l="l"/>
              <a:pathLst>
                <a:path h="972058" w="18632043">
                  <a:moveTo>
                    <a:pt x="0" y="972058"/>
                  </a:moveTo>
                  <a:lnTo>
                    <a:pt x="242951" y="0"/>
                  </a:lnTo>
                  <a:lnTo>
                    <a:pt x="18632043" y="0"/>
                  </a:lnTo>
                  <a:lnTo>
                    <a:pt x="18389092" y="972058"/>
                  </a:lnTo>
                  <a:close/>
                </a:path>
              </a:pathLst>
            </a:custGeom>
            <a:gradFill rotWithShape="true">
              <a:gsLst>
                <a:gs pos="0">
                  <a:srgbClr val="81A7CE">
                    <a:alpha val="100000"/>
                  </a:srgbClr>
                </a:gs>
                <a:gs pos="100000">
                  <a:srgbClr val="F6F6F8">
                    <a:alpha val="100000"/>
                  </a:srgbClr>
                </a:gs>
              </a:gsLst>
              <a:lin ang="0"/>
            </a:gradFill>
          </p:spPr>
        </p:sp>
      </p:grpSp>
      <p:grpSp>
        <p:nvGrpSpPr>
          <p:cNvPr name="Group 12" id="12"/>
          <p:cNvGrpSpPr/>
          <p:nvPr/>
        </p:nvGrpSpPr>
        <p:grpSpPr>
          <a:xfrm rot="-10800000">
            <a:off x="2060989" y="8749173"/>
            <a:ext cx="13968000" cy="729000"/>
            <a:chOff x="0" y="0"/>
            <a:chExt cx="18624000" cy="972000"/>
          </a:xfrm>
        </p:grpSpPr>
        <p:sp>
          <p:nvSpPr>
            <p:cNvPr name="Freeform 13" id="13"/>
            <p:cNvSpPr/>
            <p:nvPr/>
          </p:nvSpPr>
          <p:spPr>
            <a:xfrm flipH="false" flipV="false" rot="0">
              <a:off x="0" y="0"/>
              <a:ext cx="18624042" cy="972058"/>
            </a:xfrm>
            <a:custGeom>
              <a:avLst/>
              <a:gdLst/>
              <a:ahLst/>
              <a:cxnLst/>
              <a:rect r="r" b="b" t="t" l="l"/>
              <a:pathLst>
                <a:path h="972058" w="18624042">
                  <a:moveTo>
                    <a:pt x="0" y="972058"/>
                  </a:moveTo>
                  <a:lnTo>
                    <a:pt x="242951" y="0"/>
                  </a:lnTo>
                  <a:lnTo>
                    <a:pt x="18624042" y="0"/>
                  </a:lnTo>
                  <a:lnTo>
                    <a:pt x="18381090" y="972058"/>
                  </a:lnTo>
                  <a:close/>
                </a:path>
              </a:pathLst>
            </a:custGeom>
            <a:gradFill rotWithShape="true">
              <a:gsLst>
                <a:gs pos="0">
                  <a:srgbClr val="81A7CE">
                    <a:alpha val="100000"/>
                  </a:srgbClr>
                </a:gs>
                <a:gs pos="100000">
                  <a:srgbClr val="F6F6F8">
                    <a:alpha val="100000"/>
                  </a:srgbClr>
                </a:gs>
              </a:gsLst>
              <a:lin ang="10800000"/>
            </a:gradFill>
          </p:spPr>
        </p:sp>
      </p:grpSp>
      <p:sp>
        <p:nvSpPr>
          <p:cNvPr name="Freeform 14" id="14"/>
          <p:cNvSpPr/>
          <p:nvPr/>
        </p:nvSpPr>
        <p:spPr>
          <a:xfrm flipH="false" flipV="false" rot="0">
            <a:off x="9511494" y="5966688"/>
            <a:ext cx="3413552" cy="2975899"/>
          </a:xfrm>
          <a:custGeom>
            <a:avLst/>
            <a:gdLst/>
            <a:ahLst/>
            <a:cxnLst/>
            <a:rect r="r" b="b" t="t" l="l"/>
            <a:pathLst>
              <a:path h="2975899" w="3413552">
                <a:moveTo>
                  <a:pt x="0" y="0"/>
                </a:moveTo>
                <a:lnTo>
                  <a:pt x="3413552" y="0"/>
                </a:lnTo>
                <a:lnTo>
                  <a:pt x="3413552" y="2975899"/>
                </a:lnTo>
                <a:lnTo>
                  <a:pt x="0" y="29758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3459930" y="6974250"/>
            <a:ext cx="2915186" cy="2139423"/>
          </a:xfrm>
          <a:custGeom>
            <a:avLst/>
            <a:gdLst/>
            <a:ahLst/>
            <a:cxnLst/>
            <a:rect r="r" b="b" t="t" l="l"/>
            <a:pathLst>
              <a:path h="2139423" w="2915186">
                <a:moveTo>
                  <a:pt x="0" y="0"/>
                </a:moveTo>
                <a:lnTo>
                  <a:pt x="2915186" y="0"/>
                </a:lnTo>
                <a:lnTo>
                  <a:pt x="2915186" y="2139423"/>
                </a:lnTo>
                <a:lnTo>
                  <a:pt x="0" y="213942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15183254" y="-2058678"/>
            <a:ext cx="3356548" cy="3699928"/>
          </a:xfrm>
          <a:custGeom>
            <a:avLst/>
            <a:gdLst/>
            <a:ahLst/>
            <a:cxnLst/>
            <a:rect r="r" b="b" t="t" l="l"/>
            <a:pathLst>
              <a:path h="3699928" w="3356548">
                <a:moveTo>
                  <a:pt x="0" y="0"/>
                </a:moveTo>
                <a:lnTo>
                  <a:pt x="3356548" y="0"/>
                </a:lnTo>
                <a:lnTo>
                  <a:pt x="3356548" y="3699928"/>
                </a:lnTo>
                <a:lnTo>
                  <a:pt x="0" y="36999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7" id="17"/>
          <p:cNvGrpSpPr/>
          <p:nvPr/>
        </p:nvGrpSpPr>
        <p:grpSpPr>
          <a:xfrm rot="0">
            <a:off x="737401" y="402150"/>
            <a:ext cx="13705828" cy="1508824"/>
            <a:chOff x="0" y="0"/>
            <a:chExt cx="3609765" cy="397386"/>
          </a:xfrm>
        </p:grpSpPr>
        <p:sp>
          <p:nvSpPr>
            <p:cNvPr name="Freeform 18" id="18"/>
            <p:cNvSpPr/>
            <p:nvPr/>
          </p:nvSpPr>
          <p:spPr>
            <a:xfrm flipH="false" flipV="false" rot="0">
              <a:off x="0" y="0"/>
              <a:ext cx="3609765" cy="397386"/>
            </a:xfrm>
            <a:custGeom>
              <a:avLst/>
              <a:gdLst/>
              <a:ahLst/>
              <a:cxnLst/>
              <a:rect r="r" b="b" t="t" l="l"/>
              <a:pathLst>
                <a:path h="397386" w="3609765">
                  <a:moveTo>
                    <a:pt x="0" y="0"/>
                  </a:moveTo>
                  <a:lnTo>
                    <a:pt x="3609765" y="0"/>
                  </a:lnTo>
                  <a:lnTo>
                    <a:pt x="3609765" y="397386"/>
                  </a:lnTo>
                  <a:lnTo>
                    <a:pt x="0" y="397386"/>
                  </a:lnTo>
                  <a:close/>
                </a:path>
              </a:pathLst>
            </a:custGeom>
            <a:solidFill>
              <a:srgbClr val="305B98"/>
            </a:solidFill>
          </p:spPr>
        </p:sp>
        <p:sp>
          <p:nvSpPr>
            <p:cNvPr name="TextBox 19" id="19"/>
            <p:cNvSpPr txBox="true"/>
            <p:nvPr/>
          </p:nvSpPr>
          <p:spPr>
            <a:xfrm>
              <a:off x="0" y="-133350"/>
              <a:ext cx="3609765" cy="530736"/>
            </a:xfrm>
            <a:prstGeom prst="rect">
              <a:avLst/>
            </a:prstGeom>
          </p:spPr>
          <p:txBody>
            <a:bodyPr anchor="ctr" rtlCol="false" tIns="50800" lIns="50800" bIns="50800" rIns="50800"/>
            <a:lstStyle/>
            <a:p>
              <a:pPr algn="ctr">
                <a:lnSpc>
                  <a:spcPts val="9799"/>
                </a:lnSpc>
                <a:spcBef>
                  <a:spcPct val="0"/>
                </a:spcBef>
              </a:pPr>
              <a:r>
                <a:rPr lang="en-US" b="true" sz="6999">
                  <a:solidFill>
                    <a:srgbClr val="FFFFFF"/>
                  </a:solidFill>
                  <a:latin typeface="Canva Sans Bold"/>
                  <a:ea typeface="Canva Sans Bold"/>
                  <a:cs typeface="Canva Sans Bold"/>
                  <a:sym typeface="Canva Sans Bold"/>
                </a:rPr>
                <a:t>PROGRESS SO FAR</a:t>
              </a:r>
            </a:p>
          </p:txBody>
        </p:sp>
      </p:grpSp>
      <p:pic>
        <p:nvPicPr>
          <p:cNvPr name="Picture 20" id="20">
            <a:hlinkClick action="ppaction://media"/>
          </p:cNvPr>
          <p:cNvPicPr>
            <a:picLocks noChangeAspect="true"/>
          </p:cNvPicPr>
          <p:nvPr>
            <a:videoFile r:link="rId14"/>
            <p:extLst>
              <p:ext uri="{DAA4B4D4-6D71-4841-9C94-3DE7FCFB9230}">
                <p14:media xmlns:p14="http://schemas.microsoft.com/office/powerpoint/2010/main" r:embed="rId15"/>
              </p:ext>
            </p:extLst>
          </p:nvPr>
        </p:nvPicPr>
        <p:blipFill>
          <a:blip r:embed="rId13"/>
          <a:srcRect l="0" t="3223" r="0" b="3223"/>
          <a:stretch>
            <a:fillRect/>
          </a:stretch>
        </p:blipFill>
        <p:spPr>
          <a:xfrm flipH="false" flipV="false" rot="0">
            <a:off x="1426466" y="2777917"/>
            <a:ext cx="13016763" cy="6849914"/>
          </a:xfrm>
          <a:prstGeom prst="rect">
            <a:avLst/>
          </a:prstGeom>
        </p:spPr>
      </p:pic>
      <p:sp>
        <p:nvSpPr>
          <p:cNvPr name="Freeform 21" id="21"/>
          <p:cNvSpPr/>
          <p:nvPr/>
        </p:nvSpPr>
        <p:spPr>
          <a:xfrm flipH="false" flipV="false" rot="0">
            <a:off x="14544692" y="2777917"/>
            <a:ext cx="2619105" cy="7246821"/>
          </a:xfrm>
          <a:custGeom>
            <a:avLst/>
            <a:gdLst/>
            <a:ahLst/>
            <a:cxnLst/>
            <a:rect r="r" b="b" t="t" l="l"/>
            <a:pathLst>
              <a:path h="7246821" w="2619105">
                <a:moveTo>
                  <a:pt x="0" y="0"/>
                </a:moveTo>
                <a:lnTo>
                  <a:pt x="2619105" y="0"/>
                </a:lnTo>
                <a:lnTo>
                  <a:pt x="2619105" y="7246821"/>
                </a:lnTo>
                <a:lnTo>
                  <a:pt x="0" y="7246821"/>
                </a:lnTo>
                <a:lnTo>
                  <a:pt x="0" y="0"/>
                </a:lnTo>
                <a:close/>
              </a:path>
            </a:pathLst>
          </a:custGeom>
          <a:blipFill>
            <a:blip r:embed="rId16">
              <a:alphaModFix amt="16000"/>
              <a:extLst>
                <a:ext uri="{96DAC541-7B7A-43D3-8B79-37D633B846F1}">
                  <asvg:svgBlip xmlns:asvg="http://schemas.microsoft.com/office/drawing/2016/SVG/main" r:embed="rId17"/>
                </a:ext>
              </a:extLst>
            </a:blip>
            <a:stretch>
              <a:fillRect l="0" t="0" r="0" b="0"/>
            </a:stretch>
          </a:blipFill>
        </p:spPr>
      </p:sp>
    </p:spTree>
  </p:cSld>
  <p:clrMapOvr>
    <a:masterClrMapping/>
  </p:clrMapOvr>
  <p:timing>
    <p:tnLst>
      <p:par>
        <p:cTn dur="indefinite" restart="never" nodeType="tmRoot">
          <p:childTnLst>
            <p:video>
              <p:cMediaNode vol="100000">
                <p:cTn fill="hold" display="false">
                  <p:stCondLst>
                    <p:cond delay="indefinite"/>
                  </p:stCondLst>
                </p:cTn>
                <p:tgtEl>
                  <p:spTgt spid="20"/>
                </p:tgtEl>
              </p:cMediaNode>
            </p:video>
          </p:childTnLst>
        </p:cTn>
      </p:par>
    </p:tnLst>
  </p:timing>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6F6F8"/>
        </a:solidFill>
      </p:bgPr>
    </p:bg>
    <p:spTree>
      <p:nvGrpSpPr>
        <p:cNvPr id="1" name=""/>
        <p:cNvGrpSpPr/>
        <p:nvPr/>
      </p:nvGrpSpPr>
      <p:grpSpPr>
        <a:xfrm>
          <a:off x="0" y="0"/>
          <a:ext cx="0" cy="0"/>
          <a:chOff x="0" y="0"/>
          <a:chExt cx="0" cy="0"/>
        </a:xfrm>
      </p:grpSpPr>
      <p:sp>
        <p:nvSpPr>
          <p:cNvPr name="AutoShape 2" id="2"/>
          <p:cNvSpPr/>
          <p:nvPr/>
        </p:nvSpPr>
        <p:spPr>
          <a:xfrm rot="3719">
            <a:off x="340520" y="489350"/>
            <a:ext cx="17606860" cy="0"/>
          </a:xfrm>
          <a:prstGeom prst="line">
            <a:avLst/>
          </a:prstGeom>
          <a:ln cap="rnd" w="9525">
            <a:solidFill>
              <a:srgbClr val="353F49"/>
            </a:solidFill>
            <a:prstDash val="solid"/>
            <a:headEnd type="none" len="sm" w="sm"/>
            <a:tailEnd type="none" len="sm" w="sm"/>
          </a:ln>
        </p:spPr>
      </p:sp>
      <p:sp>
        <p:nvSpPr>
          <p:cNvPr name="AutoShape 3" id="3"/>
          <p:cNvSpPr/>
          <p:nvPr/>
        </p:nvSpPr>
        <p:spPr>
          <a:xfrm rot="3719">
            <a:off x="340520" y="9775300"/>
            <a:ext cx="17606860" cy="0"/>
          </a:xfrm>
          <a:prstGeom prst="line">
            <a:avLst/>
          </a:prstGeom>
          <a:ln cap="rnd" w="9525">
            <a:solidFill>
              <a:srgbClr val="353F49"/>
            </a:solidFill>
            <a:prstDash val="solid"/>
            <a:headEnd type="none" len="sm" w="sm"/>
            <a:tailEnd type="none" len="sm" w="sm"/>
          </a:ln>
        </p:spPr>
      </p:sp>
      <p:grpSp>
        <p:nvGrpSpPr>
          <p:cNvPr name="Group 4" id="4"/>
          <p:cNvGrpSpPr/>
          <p:nvPr/>
        </p:nvGrpSpPr>
        <p:grpSpPr>
          <a:xfrm rot="0">
            <a:off x="-98600" y="4452250"/>
            <a:ext cx="969600" cy="969600"/>
            <a:chOff x="0" y="0"/>
            <a:chExt cx="1292800" cy="1292800"/>
          </a:xfrm>
        </p:grpSpPr>
        <p:sp>
          <p:nvSpPr>
            <p:cNvPr name="Freeform 5" id="5"/>
            <p:cNvSpPr/>
            <p:nvPr/>
          </p:nvSpPr>
          <p:spPr>
            <a:xfrm flipH="false" flipV="false" rot="0">
              <a:off x="0" y="0"/>
              <a:ext cx="1292860" cy="1292860"/>
            </a:xfrm>
            <a:custGeom>
              <a:avLst/>
              <a:gdLst/>
              <a:ahLst/>
              <a:cxnLst/>
              <a:rect r="r" b="b" t="t" l="l"/>
              <a:pathLst>
                <a:path h="1292860" w="1292860">
                  <a:moveTo>
                    <a:pt x="0" y="646430"/>
                  </a:moveTo>
                  <a:cubicBezTo>
                    <a:pt x="0" y="289433"/>
                    <a:pt x="289433" y="0"/>
                    <a:pt x="646430" y="0"/>
                  </a:cubicBezTo>
                  <a:cubicBezTo>
                    <a:pt x="1003427" y="0"/>
                    <a:pt x="1292860" y="289433"/>
                    <a:pt x="1292860" y="646430"/>
                  </a:cubicBezTo>
                  <a:cubicBezTo>
                    <a:pt x="1292860" y="1003427"/>
                    <a:pt x="1003427" y="1292860"/>
                    <a:pt x="646430" y="1292860"/>
                  </a:cubicBezTo>
                  <a:cubicBezTo>
                    <a:pt x="289433" y="1292860"/>
                    <a:pt x="0" y="1003427"/>
                    <a:pt x="0" y="646430"/>
                  </a:cubicBezTo>
                  <a:close/>
                </a:path>
              </a:pathLst>
            </a:custGeom>
            <a:gradFill rotWithShape="true">
              <a:gsLst>
                <a:gs pos="0">
                  <a:srgbClr val="169B82">
                    <a:alpha val="100000"/>
                  </a:srgbClr>
                </a:gs>
                <a:gs pos="100000">
                  <a:srgbClr val="FFFFFF">
                    <a:alpha val="0"/>
                  </a:srgbClr>
                </a:gs>
              </a:gsLst>
              <a:lin ang="5400700"/>
            </a:gradFill>
          </p:spPr>
        </p:sp>
      </p:grpSp>
      <p:sp>
        <p:nvSpPr>
          <p:cNvPr name="Freeform 6" id="6"/>
          <p:cNvSpPr/>
          <p:nvPr/>
        </p:nvSpPr>
        <p:spPr>
          <a:xfrm flipH="false" flipV="false" rot="0">
            <a:off x="-285082" y="4847028"/>
            <a:ext cx="1711548" cy="1806864"/>
          </a:xfrm>
          <a:custGeom>
            <a:avLst/>
            <a:gdLst/>
            <a:ahLst/>
            <a:cxnLst/>
            <a:rect r="r" b="b" t="t" l="l"/>
            <a:pathLst>
              <a:path h="1806864" w="1711548">
                <a:moveTo>
                  <a:pt x="0" y="0"/>
                </a:moveTo>
                <a:lnTo>
                  <a:pt x="1711548" y="0"/>
                </a:lnTo>
                <a:lnTo>
                  <a:pt x="1711548" y="1806864"/>
                </a:lnTo>
                <a:lnTo>
                  <a:pt x="0" y="18068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7986950" y="6979150"/>
            <a:ext cx="951600" cy="951600"/>
            <a:chOff x="0" y="0"/>
            <a:chExt cx="1268800" cy="1268800"/>
          </a:xfrm>
        </p:grpSpPr>
        <p:sp>
          <p:nvSpPr>
            <p:cNvPr name="Freeform 8" id="8"/>
            <p:cNvSpPr/>
            <p:nvPr/>
          </p:nvSpPr>
          <p:spPr>
            <a:xfrm flipH="false" flipV="false" rot="0">
              <a:off x="0" y="0"/>
              <a:ext cx="1268857" cy="1268857"/>
            </a:xfrm>
            <a:custGeom>
              <a:avLst/>
              <a:gdLst/>
              <a:ahLst/>
              <a:cxnLst/>
              <a:rect r="r" b="b" t="t" l="l"/>
              <a:pathLst>
                <a:path h="1268857" w="1268857">
                  <a:moveTo>
                    <a:pt x="0" y="634365"/>
                  </a:moveTo>
                  <a:cubicBezTo>
                    <a:pt x="0" y="283972"/>
                    <a:pt x="283972" y="0"/>
                    <a:pt x="634365" y="0"/>
                  </a:cubicBezTo>
                  <a:cubicBezTo>
                    <a:pt x="984758" y="0"/>
                    <a:pt x="1268857" y="283972"/>
                    <a:pt x="1268857" y="634365"/>
                  </a:cubicBezTo>
                  <a:cubicBezTo>
                    <a:pt x="1268857" y="984758"/>
                    <a:pt x="984758" y="1268857"/>
                    <a:pt x="634365" y="1268857"/>
                  </a:cubicBezTo>
                  <a:cubicBezTo>
                    <a:pt x="283972" y="1268857"/>
                    <a:pt x="0" y="984758"/>
                    <a:pt x="0" y="634365"/>
                  </a:cubicBezTo>
                  <a:close/>
                </a:path>
              </a:pathLst>
            </a:custGeom>
            <a:gradFill rotWithShape="true">
              <a:gsLst>
                <a:gs pos="0">
                  <a:srgbClr val="81A7CE">
                    <a:alpha val="100000"/>
                  </a:srgbClr>
                </a:gs>
                <a:gs pos="100000">
                  <a:srgbClr val="FFFFFF">
                    <a:alpha val="0"/>
                  </a:srgbClr>
                </a:gs>
              </a:gsLst>
              <a:lin ang="0"/>
            </a:gradFill>
          </p:spPr>
        </p:sp>
      </p:grpSp>
      <p:sp>
        <p:nvSpPr>
          <p:cNvPr name="Freeform 9" id="9"/>
          <p:cNvSpPr/>
          <p:nvPr/>
        </p:nvSpPr>
        <p:spPr>
          <a:xfrm flipH="false" flipV="false" rot="0">
            <a:off x="17465340" y="7246198"/>
            <a:ext cx="1473204" cy="1555248"/>
          </a:xfrm>
          <a:custGeom>
            <a:avLst/>
            <a:gdLst/>
            <a:ahLst/>
            <a:cxnLst/>
            <a:rect r="r" b="b" t="t" l="l"/>
            <a:pathLst>
              <a:path h="1555248" w="1473204">
                <a:moveTo>
                  <a:pt x="0" y="0"/>
                </a:moveTo>
                <a:lnTo>
                  <a:pt x="1473204" y="0"/>
                </a:lnTo>
                <a:lnTo>
                  <a:pt x="1473204" y="1555248"/>
                </a:lnTo>
                <a:lnTo>
                  <a:pt x="0" y="15552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0" id="10"/>
          <p:cNvGrpSpPr/>
          <p:nvPr/>
        </p:nvGrpSpPr>
        <p:grpSpPr>
          <a:xfrm rot="0">
            <a:off x="570692" y="1910974"/>
            <a:ext cx="13974000" cy="729000"/>
            <a:chOff x="0" y="0"/>
            <a:chExt cx="18632000" cy="972000"/>
          </a:xfrm>
        </p:grpSpPr>
        <p:sp>
          <p:nvSpPr>
            <p:cNvPr name="Freeform 11" id="11"/>
            <p:cNvSpPr/>
            <p:nvPr/>
          </p:nvSpPr>
          <p:spPr>
            <a:xfrm flipH="false" flipV="false" rot="0">
              <a:off x="0" y="0"/>
              <a:ext cx="18632043" cy="972058"/>
            </a:xfrm>
            <a:custGeom>
              <a:avLst/>
              <a:gdLst/>
              <a:ahLst/>
              <a:cxnLst/>
              <a:rect r="r" b="b" t="t" l="l"/>
              <a:pathLst>
                <a:path h="972058" w="18632043">
                  <a:moveTo>
                    <a:pt x="0" y="972058"/>
                  </a:moveTo>
                  <a:lnTo>
                    <a:pt x="242951" y="0"/>
                  </a:lnTo>
                  <a:lnTo>
                    <a:pt x="18632043" y="0"/>
                  </a:lnTo>
                  <a:lnTo>
                    <a:pt x="18389092" y="972058"/>
                  </a:lnTo>
                  <a:close/>
                </a:path>
              </a:pathLst>
            </a:custGeom>
            <a:gradFill rotWithShape="true">
              <a:gsLst>
                <a:gs pos="0">
                  <a:srgbClr val="81A7CE">
                    <a:alpha val="100000"/>
                  </a:srgbClr>
                </a:gs>
                <a:gs pos="100000">
                  <a:srgbClr val="F6F6F8">
                    <a:alpha val="100000"/>
                  </a:srgbClr>
                </a:gs>
              </a:gsLst>
              <a:lin ang="0"/>
            </a:gradFill>
          </p:spPr>
        </p:sp>
      </p:grpSp>
      <p:grpSp>
        <p:nvGrpSpPr>
          <p:cNvPr name="Group 12" id="12"/>
          <p:cNvGrpSpPr/>
          <p:nvPr/>
        </p:nvGrpSpPr>
        <p:grpSpPr>
          <a:xfrm rot="-10800000">
            <a:off x="2060989" y="8749173"/>
            <a:ext cx="13968000" cy="729000"/>
            <a:chOff x="0" y="0"/>
            <a:chExt cx="18624000" cy="972000"/>
          </a:xfrm>
        </p:grpSpPr>
        <p:sp>
          <p:nvSpPr>
            <p:cNvPr name="Freeform 13" id="13"/>
            <p:cNvSpPr/>
            <p:nvPr/>
          </p:nvSpPr>
          <p:spPr>
            <a:xfrm flipH="false" flipV="false" rot="0">
              <a:off x="0" y="0"/>
              <a:ext cx="18624042" cy="972058"/>
            </a:xfrm>
            <a:custGeom>
              <a:avLst/>
              <a:gdLst/>
              <a:ahLst/>
              <a:cxnLst/>
              <a:rect r="r" b="b" t="t" l="l"/>
              <a:pathLst>
                <a:path h="972058" w="18624042">
                  <a:moveTo>
                    <a:pt x="0" y="972058"/>
                  </a:moveTo>
                  <a:lnTo>
                    <a:pt x="242951" y="0"/>
                  </a:lnTo>
                  <a:lnTo>
                    <a:pt x="18624042" y="0"/>
                  </a:lnTo>
                  <a:lnTo>
                    <a:pt x="18381090" y="972058"/>
                  </a:lnTo>
                  <a:close/>
                </a:path>
              </a:pathLst>
            </a:custGeom>
            <a:gradFill rotWithShape="true">
              <a:gsLst>
                <a:gs pos="0">
                  <a:srgbClr val="81A7CE">
                    <a:alpha val="100000"/>
                  </a:srgbClr>
                </a:gs>
                <a:gs pos="100000">
                  <a:srgbClr val="F6F6F8">
                    <a:alpha val="100000"/>
                  </a:srgbClr>
                </a:gs>
              </a:gsLst>
              <a:lin ang="10800000"/>
            </a:gradFill>
          </p:spPr>
        </p:sp>
      </p:grpSp>
      <p:sp>
        <p:nvSpPr>
          <p:cNvPr name="Freeform 14" id="14"/>
          <p:cNvSpPr/>
          <p:nvPr/>
        </p:nvSpPr>
        <p:spPr>
          <a:xfrm flipH="false" flipV="false" rot="0">
            <a:off x="9511494" y="5966688"/>
            <a:ext cx="3413552" cy="2975899"/>
          </a:xfrm>
          <a:custGeom>
            <a:avLst/>
            <a:gdLst/>
            <a:ahLst/>
            <a:cxnLst/>
            <a:rect r="r" b="b" t="t" l="l"/>
            <a:pathLst>
              <a:path h="2975899" w="3413552">
                <a:moveTo>
                  <a:pt x="0" y="0"/>
                </a:moveTo>
                <a:lnTo>
                  <a:pt x="3413552" y="0"/>
                </a:lnTo>
                <a:lnTo>
                  <a:pt x="3413552" y="2975899"/>
                </a:lnTo>
                <a:lnTo>
                  <a:pt x="0" y="29758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3459930" y="6974250"/>
            <a:ext cx="2915186" cy="2139423"/>
          </a:xfrm>
          <a:custGeom>
            <a:avLst/>
            <a:gdLst/>
            <a:ahLst/>
            <a:cxnLst/>
            <a:rect r="r" b="b" t="t" l="l"/>
            <a:pathLst>
              <a:path h="2139423" w="2915186">
                <a:moveTo>
                  <a:pt x="0" y="0"/>
                </a:moveTo>
                <a:lnTo>
                  <a:pt x="2915186" y="0"/>
                </a:lnTo>
                <a:lnTo>
                  <a:pt x="2915186" y="2139423"/>
                </a:lnTo>
                <a:lnTo>
                  <a:pt x="0" y="213942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15183254" y="-2058678"/>
            <a:ext cx="3356548" cy="3699928"/>
          </a:xfrm>
          <a:custGeom>
            <a:avLst/>
            <a:gdLst/>
            <a:ahLst/>
            <a:cxnLst/>
            <a:rect r="r" b="b" t="t" l="l"/>
            <a:pathLst>
              <a:path h="3699928" w="3356548">
                <a:moveTo>
                  <a:pt x="0" y="0"/>
                </a:moveTo>
                <a:lnTo>
                  <a:pt x="3356548" y="0"/>
                </a:lnTo>
                <a:lnTo>
                  <a:pt x="3356548" y="3699928"/>
                </a:lnTo>
                <a:lnTo>
                  <a:pt x="0" y="36999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7" id="17"/>
          <p:cNvGrpSpPr/>
          <p:nvPr/>
        </p:nvGrpSpPr>
        <p:grpSpPr>
          <a:xfrm rot="0">
            <a:off x="737401" y="402150"/>
            <a:ext cx="13705828" cy="1508824"/>
            <a:chOff x="0" y="0"/>
            <a:chExt cx="3609765" cy="397386"/>
          </a:xfrm>
        </p:grpSpPr>
        <p:sp>
          <p:nvSpPr>
            <p:cNvPr name="Freeform 18" id="18"/>
            <p:cNvSpPr/>
            <p:nvPr/>
          </p:nvSpPr>
          <p:spPr>
            <a:xfrm flipH="false" flipV="false" rot="0">
              <a:off x="0" y="0"/>
              <a:ext cx="3609765" cy="397386"/>
            </a:xfrm>
            <a:custGeom>
              <a:avLst/>
              <a:gdLst/>
              <a:ahLst/>
              <a:cxnLst/>
              <a:rect r="r" b="b" t="t" l="l"/>
              <a:pathLst>
                <a:path h="397386" w="3609765">
                  <a:moveTo>
                    <a:pt x="0" y="0"/>
                  </a:moveTo>
                  <a:lnTo>
                    <a:pt x="3609765" y="0"/>
                  </a:lnTo>
                  <a:lnTo>
                    <a:pt x="3609765" y="397386"/>
                  </a:lnTo>
                  <a:lnTo>
                    <a:pt x="0" y="397386"/>
                  </a:lnTo>
                  <a:close/>
                </a:path>
              </a:pathLst>
            </a:custGeom>
            <a:solidFill>
              <a:srgbClr val="305B98"/>
            </a:solidFill>
          </p:spPr>
        </p:sp>
        <p:sp>
          <p:nvSpPr>
            <p:cNvPr name="TextBox 19" id="19"/>
            <p:cNvSpPr txBox="true"/>
            <p:nvPr/>
          </p:nvSpPr>
          <p:spPr>
            <a:xfrm>
              <a:off x="0" y="-133350"/>
              <a:ext cx="3609765" cy="530736"/>
            </a:xfrm>
            <a:prstGeom prst="rect">
              <a:avLst/>
            </a:prstGeom>
          </p:spPr>
          <p:txBody>
            <a:bodyPr anchor="ctr" rtlCol="false" tIns="50800" lIns="50800" bIns="50800" rIns="50800"/>
            <a:lstStyle/>
            <a:p>
              <a:pPr algn="ctr">
                <a:lnSpc>
                  <a:spcPts val="9799"/>
                </a:lnSpc>
                <a:spcBef>
                  <a:spcPct val="0"/>
                </a:spcBef>
              </a:pPr>
              <a:r>
                <a:rPr lang="en-US" b="true" sz="6999">
                  <a:solidFill>
                    <a:srgbClr val="FFFFFF"/>
                  </a:solidFill>
                  <a:latin typeface="Canva Sans Bold"/>
                  <a:ea typeface="Canva Sans Bold"/>
                  <a:cs typeface="Canva Sans Bold"/>
                  <a:sym typeface="Canva Sans Bold"/>
                </a:rPr>
                <a:t>PROGRESS SO FAR</a:t>
              </a:r>
            </a:p>
          </p:txBody>
        </p:sp>
      </p:grpSp>
      <p:sp>
        <p:nvSpPr>
          <p:cNvPr name="Freeform 20" id="20"/>
          <p:cNvSpPr/>
          <p:nvPr/>
        </p:nvSpPr>
        <p:spPr>
          <a:xfrm flipH="false" flipV="false" rot="0">
            <a:off x="14544692" y="2777917"/>
            <a:ext cx="2619105" cy="7246821"/>
          </a:xfrm>
          <a:custGeom>
            <a:avLst/>
            <a:gdLst/>
            <a:ahLst/>
            <a:cxnLst/>
            <a:rect r="r" b="b" t="t" l="l"/>
            <a:pathLst>
              <a:path h="7246821" w="2619105">
                <a:moveTo>
                  <a:pt x="0" y="0"/>
                </a:moveTo>
                <a:lnTo>
                  <a:pt x="2619105" y="0"/>
                </a:lnTo>
                <a:lnTo>
                  <a:pt x="2619105" y="7246821"/>
                </a:lnTo>
                <a:lnTo>
                  <a:pt x="0" y="7246821"/>
                </a:lnTo>
                <a:lnTo>
                  <a:pt x="0" y="0"/>
                </a:lnTo>
                <a:close/>
              </a:path>
            </a:pathLst>
          </a:custGeom>
          <a:blipFill>
            <a:blip r:embed="rId13">
              <a:alphaModFix amt="16000"/>
              <a:extLst>
                <a:ext uri="{96DAC541-7B7A-43D3-8B79-37D633B846F1}">
                  <asvg:svgBlip xmlns:asvg="http://schemas.microsoft.com/office/drawing/2016/SVG/main" r:embed="rId14"/>
                </a:ext>
              </a:extLst>
            </a:blip>
            <a:stretch>
              <a:fillRect l="0" t="0" r="0" b="0"/>
            </a:stretch>
          </a:blipFill>
        </p:spPr>
      </p:sp>
      <p:pic>
        <p:nvPicPr>
          <p:cNvPr name="Picture 21" id="21">
            <a:hlinkClick action="ppaction://media"/>
          </p:cNvPr>
          <p:cNvPicPr>
            <a:picLocks noChangeAspect="true"/>
          </p:cNvPicPr>
          <p:nvPr>
            <a:videoFile r:link="rId16"/>
            <p:extLst>
              <p:ext uri="{DAA4B4D4-6D71-4841-9C94-3DE7FCFB9230}">
                <p14:media xmlns:p14="http://schemas.microsoft.com/office/powerpoint/2010/main" r:embed="rId17"/>
              </p:ext>
            </p:extLst>
          </p:nvPr>
        </p:nvPicPr>
        <p:blipFill>
          <a:blip r:embed="rId15"/>
          <a:srcRect l="0" t="3691" r="0" b="3691"/>
          <a:stretch>
            <a:fillRect/>
          </a:stretch>
        </p:blipFill>
        <p:spPr>
          <a:xfrm flipH="false" flipV="false" rot="0">
            <a:off x="1426466" y="2777917"/>
            <a:ext cx="13118226" cy="6834177"/>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1"/>
                </p:tgtEl>
              </p:cMediaNode>
            </p:video>
          </p:childTnLst>
        </p:cTn>
      </p:par>
    </p:tnLst>
  </p:timing>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6F6F8"/>
        </a:solidFill>
      </p:bgPr>
    </p:bg>
    <p:spTree>
      <p:nvGrpSpPr>
        <p:cNvPr id="1" name=""/>
        <p:cNvGrpSpPr/>
        <p:nvPr/>
      </p:nvGrpSpPr>
      <p:grpSpPr>
        <a:xfrm>
          <a:off x="0" y="0"/>
          <a:ext cx="0" cy="0"/>
          <a:chOff x="0" y="0"/>
          <a:chExt cx="0" cy="0"/>
        </a:xfrm>
      </p:grpSpPr>
      <p:sp>
        <p:nvSpPr>
          <p:cNvPr name="AutoShape 2" id="2"/>
          <p:cNvSpPr/>
          <p:nvPr/>
        </p:nvSpPr>
        <p:spPr>
          <a:xfrm rot="3719">
            <a:off x="340520" y="489350"/>
            <a:ext cx="17606860" cy="0"/>
          </a:xfrm>
          <a:prstGeom prst="line">
            <a:avLst/>
          </a:prstGeom>
          <a:ln cap="rnd" w="9525">
            <a:solidFill>
              <a:srgbClr val="353F49"/>
            </a:solidFill>
            <a:prstDash val="solid"/>
            <a:headEnd type="none" len="sm" w="sm"/>
            <a:tailEnd type="none" len="sm" w="sm"/>
          </a:ln>
        </p:spPr>
      </p:sp>
      <p:sp>
        <p:nvSpPr>
          <p:cNvPr name="AutoShape 3" id="3"/>
          <p:cNvSpPr/>
          <p:nvPr/>
        </p:nvSpPr>
        <p:spPr>
          <a:xfrm rot="3719">
            <a:off x="340520" y="9775300"/>
            <a:ext cx="17606860" cy="0"/>
          </a:xfrm>
          <a:prstGeom prst="line">
            <a:avLst/>
          </a:prstGeom>
          <a:ln cap="rnd" w="9525">
            <a:solidFill>
              <a:srgbClr val="353F49"/>
            </a:solidFill>
            <a:prstDash val="solid"/>
            <a:headEnd type="none" len="sm" w="sm"/>
            <a:tailEnd type="none" len="sm" w="sm"/>
          </a:ln>
        </p:spPr>
      </p:sp>
      <p:sp>
        <p:nvSpPr>
          <p:cNvPr name="Freeform 4" id="4"/>
          <p:cNvSpPr/>
          <p:nvPr/>
        </p:nvSpPr>
        <p:spPr>
          <a:xfrm flipH="false" flipV="false" rot="0">
            <a:off x="-432060" y="7652748"/>
            <a:ext cx="1473204" cy="1555248"/>
          </a:xfrm>
          <a:custGeom>
            <a:avLst/>
            <a:gdLst/>
            <a:ahLst/>
            <a:cxnLst/>
            <a:rect r="r" b="b" t="t" l="l"/>
            <a:pathLst>
              <a:path h="1555248" w="1473204">
                <a:moveTo>
                  <a:pt x="0" y="0"/>
                </a:moveTo>
                <a:lnTo>
                  <a:pt x="1473204" y="0"/>
                </a:lnTo>
                <a:lnTo>
                  <a:pt x="1473204" y="1555248"/>
                </a:lnTo>
                <a:lnTo>
                  <a:pt x="0" y="15552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455687" y="7917423"/>
            <a:ext cx="3356514" cy="3699984"/>
          </a:xfrm>
          <a:custGeom>
            <a:avLst/>
            <a:gdLst/>
            <a:ahLst/>
            <a:cxnLst/>
            <a:rect r="r" b="b" t="t" l="l"/>
            <a:pathLst>
              <a:path h="3699984" w="3356514">
                <a:moveTo>
                  <a:pt x="0" y="0"/>
                </a:moveTo>
                <a:lnTo>
                  <a:pt x="3356514" y="0"/>
                </a:lnTo>
                <a:lnTo>
                  <a:pt x="3356514" y="3699984"/>
                </a:lnTo>
                <a:lnTo>
                  <a:pt x="0" y="3699984"/>
                </a:lnTo>
                <a:lnTo>
                  <a:pt x="0" y="0"/>
                </a:lnTo>
                <a:close/>
              </a:path>
            </a:pathLst>
          </a:custGeom>
          <a:blipFill>
            <a:blip r:embed="rId5">
              <a:alphaModFix amt="29000"/>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596337" y="465538"/>
            <a:ext cx="6859350" cy="1095375"/>
          </a:xfrm>
          <a:prstGeom prst="rect">
            <a:avLst/>
          </a:prstGeom>
        </p:spPr>
        <p:txBody>
          <a:bodyPr anchor="t" rtlCol="false" tIns="0" lIns="0" bIns="0" rIns="0">
            <a:spAutoFit/>
          </a:bodyPr>
          <a:lstStyle/>
          <a:p>
            <a:pPr algn="l">
              <a:lnSpc>
                <a:spcPts val="8400"/>
              </a:lnSpc>
            </a:pPr>
            <a:r>
              <a:rPr lang="en-US" b="true" sz="7000">
                <a:solidFill>
                  <a:srgbClr val="07A893"/>
                </a:solidFill>
                <a:latin typeface="Arimo Bold"/>
                <a:ea typeface="Arimo Bold"/>
                <a:cs typeface="Arimo Bold"/>
                <a:sym typeface="Arimo Bold"/>
              </a:rPr>
              <a:t>FUTURE WORK</a:t>
            </a:r>
          </a:p>
        </p:txBody>
      </p:sp>
      <p:sp>
        <p:nvSpPr>
          <p:cNvPr name="Freeform 7" id="7"/>
          <p:cNvSpPr/>
          <p:nvPr/>
        </p:nvSpPr>
        <p:spPr>
          <a:xfrm flipH="false" flipV="false" rot="0">
            <a:off x="9144200" y="0"/>
            <a:ext cx="8467000" cy="11286113"/>
          </a:xfrm>
          <a:custGeom>
            <a:avLst/>
            <a:gdLst/>
            <a:ahLst/>
            <a:cxnLst/>
            <a:rect r="r" b="b" t="t" l="l"/>
            <a:pathLst>
              <a:path h="11286113" w="8467000">
                <a:moveTo>
                  <a:pt x="0" y="0"/>
                </a:moveTo>
                <a:lnTo>
                  <a:pt x="8467000" y="0"/>
                </a:lnTo>
                <a:lnTo>
                  <a:pt x="8467000" y="11286113"/>
                </a:lnTo>
                <a:lnTo>
                  <a:pt x="0" y="11286113"/>
                </a:lnTo>
                <a:lnTo>
                  <a:pt x="0" y="0"/>
                </a:lnTo>
                <a:close/>
              </a:path>
            </a:pathLst>
          </a:custGeom>
          <a:blipFill>
            <a:blip r:embed="rId7">
              <a:alphaModFix amt="14000"/>
            </a:blip>
            <a:stretch>
              <a:fillRect l="0" t="-9319" r="-1192" b="0"/>
            </a:stretch>
          </a:blipFill>
        </p:spPr>
      </p:sp>
      <p:sp>
        <p:nvSpPr>
          <p:cNvPr name="Freeform 8" id="8"/>
          <p:cNvSpPr/>
          <p:nvPr/>
        </p:nvSpPr>
        <p:spPr>
          <a:xfrm flipH="false" flipV="false" rot="0">
            <a:off x="15900590" y="2269598"/>
            <a:ext cx="1473204" cy="1555248"/>
          </a:xfrm>
          <a:custGeom>
            <a:avLst/>
            <a:gdLst/>
            <a:ahLst/>
            <a:cxnLst/>
            <a:rect r="r" b="b" t="t" l="l"/>
            <a:pathLst>
              <a:path h="1555248" w="1473204">
                <a:moveTo>
                  <a:pt x="0" y="0"/>
                </a:moveTo>
                <a:lnTo>
                  <a:pt x="1473204" y="0"/>
                </a:lnTo>
                <a:lnTo>
                  <a:pt x="1473204" y="1555248"/>
                </a:lnTo>
                <a:lnTo>
                  <a:pt x="0" y="15552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9" id="9"/>
          <p:cNvGrpSpPr/>
          <p:nvPr/>
        </p:nvGrpSpPr>
        <p:grpSpPr>
          <a:xfrm rot="0">
            <a:off x="340525" y="1485244"/>
            <a:ext cx="8923800" cy="431400"/>
            <a:chOff x="0" y="0"/>
            <a:chExt cx="11898400" cy="575200"/>
          </a:xfrm>
        </p:grpSpPr>
        <p:sp>
          <p:nvSpPr>
            <p:cNvPr name="Freeform 10" id="10"/>
            <p:cNvSpPr/>
            <p:nvPr/>
          </p:nvSpPr>
          <p:spPr>
            <a:xfrm flipH="false" flipV="false" rot="0">
              <a:off x="0" y="0"/>
              <a:ext cx="11898376" cy="575183"/>
            </a:xfrm>
            <a:custGeom>
              <a:avLst/>
              <a:gdLst/>
              <a:ahLst/>
              <a:cxnLst/>
              <a:rect r="r" b="b" t="t" l="l"/>
              <a:pathLst>
                <a:path h="575183" w="11898376">
                  <a:moveTo>
                    <a:pt x="0" y="575183"/>
                  </a:moveTo>
                  <a:lnTo>
                    <a:pt x="143764" y="0"/>
                  </a:lnTo>
                  <a:lnTo>
                    <a:pt x="11898376" y="0"/>
                  </a:lnTo>
                  <a:lnTo>
                    <a:pt x="11754612" y="575183"/>
                  </a:lnTo>
                  <a:close/>
                </a:path>
              </a:pathLst>
            </a:custGeom>
            <a:gradFill rotWithShape="true">
              <a:gsLst>
                <a:gs pos="0">
                  <a:srgbClr val="81A7CE">
                    <a:alpha val="100000"/>
                  </a:srgbClr>
                </a:gs>
                <a:gs pos="100000">
                  <a:srgbClr val="FFFFFF">
                    <a:alpha val="0"/>
                  </a:srgbClr>
                </a:gs>
              </a:gsLst>
              <a:lin ang="0"/>
            </a:gradFill>
          </p:spPr>
        </p:sp>
      </p:grpSp>
      <p:grpSp>
        <p:nvGrpSpPr>
          <p:cNvPr name="Group 11" id="11"/>
          <p:cNvGrpSpPr/>
          <p:nvPr/>
        </p:nvGrpSpPr>
        <p:grpSpPr>
          <a:xfrm rot="0">
            <a:off x="1887200" y="586850"/>
            <a:ext cx="789000" cy="789000"/>
            <a:chOff x="0" y="0"/>
            <a:chExt cx="1052000" cy="1052000"/>
          </a:xfrm>
        </p:grpSpPr>
        <p:sp>
          <p:nvSpPr>
            <p:cNvPr name="Freeform 12" id="12"/>
            <p:cNvSpPr/>
            <p:nvPr/>
          </p:nvSpPr>
          <p:spPr>
            <a:xfrm flipH="false" flipV="false" rot="0">
              <a:off x="0" y="0"/>
              <a:ext cx="1051941" cy="1051941"/>
            </a:xfrm>
            <a:custGeom>
              <a:avLst/>
              <a:gdLst/>
              <a:ahLst/>
              <a:cxnLst/>
              <a:rect r="r" b="b" t="t" l="l"/>
              <a:pathLst>
                <a:path h="1051941" w="1051941">
                  <a:moveTo>
                    <a:pt x="0" y="526034"/>
                  </a:moveTo>
                  <a:cubicBezTo>
                    <a:pt x="0" y="235458"/>
                    <a:pt x="235458" y="0"/>
                    <a:pt x="526034" y="0"/>
                  </a:cubicBezTo>
                  <a:cubicBezTo>
                    <a:pt x="816610" y="0"/>
                    <a:pt x="1051941" y="235458"/>
                    <a:pt x="1051941" y="526034"/>
                  </a:cubicBezTo>
                  <a:cubicBezTo>
                    <a:pt x="1051941" y="816610"/>
                    <a:pt x="816483" y="1051941"/>
                    <a:pt x="526034" y="1051941"/>
                  </a:cubicBezTo>
                  <a:cubicBezTo>
                    <a:pt x="235585" y="1051941"/>
                    <a:pt x="0" y="816483"/>
                    <a:pt x="0" y="526034"/>
                  </a:cubicBezTo>
                  <a:close/>
                </a:path>
              </a:pathLst>
            </a:custGeom>
            <a:gradFill rotWithShape="true">
              <a:gsLst>
                <a:gs pos="0">
                  <a:srgbClr val="ABBCD0">
                    <a:alpha val="100000"/>
                  </a:srgbClr>
                </a:gs>
                <a:gs pos="50000">
                  <a:srgbClr val="FFFFFF">
                    <a:alpha val="0"/>
                  </a:srgbClr>
                </a:gs>
                <a:gs pos="100000">
                  <a:srgbClr val="FFFFFF">
                    <a:alpha val="0"/>
                  </a:srgbClr>
                </a:gs>
              </a:gsLst>
              <a:lin ang="5400700"/>
            </a:gradFill>
          </p:spPr>
        </p:sp>
      </p:grpSp>
      <p:sp>
        <p:nvSpPr>
          <p:cNvPr name="Freeform 13" id="13"/>
          <p:cNvSpPr/>
          <p:nvPr/>
        </p:nvSpPr>
        <p:spPr>
          <a:xfrm flipH="false" flipV="false" rot="0">
            <a:off x="11199935" y="5345651"/>
            <a:ext cx="6173859" cy="4133431"/>
          </a:xfrm>
          <a:custGeom>
            <a:avLst/>
            <a:gdLst/>
            <a:ahLst/>
            <a:cxnLst/>
            <a:rect r="r" b="b" t="t" l="l"/>
            <a:pathLst>
              <a:path h="4133431" w="6173859">
                <a:moveTo>
                  <a:pt x="0" y="0"/>
                </a:moveTo>
                <a:lnTo>
                  <a:pt x="6173859" y="0"/>
                </a:lnTo>
                <a:lnTo>
                  <a:pt x="6173859" y="4133431"/>
                </a:lnTo>
                <a:lnTo>
                  <a:pt x="0" y="4133431"/>
                </a:lnTo>
                <a:lnTo>
                  <a:pt x="0" y="0"/>
                </a:lnTo>
                <a:close/>
              </a:path>
            </a:pathLst>
          </a:custGeom>
          <a:blipFill>
            <a:blip r:embed="rId8"/>
            <a:stretch>
              <a:fillRect l="-13762" t="0" r="-13762" b="0"/>
            </a:stretch>
          </a:blipFill>
        </p:spPr>
      </p:sp>
      <p:sp>
        <p:nvSpPr>
          <p:cNvPr name="TextBox 14" id="14"/>
          <p:cNvSpPr txBox="true"/>
          <p:nvPr/>
        </p:nvSpPr>
        <p:spPr>
          <a:xfrm rot="0">
            <a:off x="340525" y="1992844"/>
            <a:ext cx="10215864" cy="7992030"/>
          </a:xfrm>
          <a:prstGeom prst="rect">
            <a:avLst/>
          </a:prstGeom>
        </p:spPr>
        <p:txBody>
          <a:bodyPr anchor="t" rtlCol="false" tIns="0" lIns="0" bIns="0" rIns="0">
            <a:spAutoFit/>
          </a:bodyPr>
          <a:lstStyle/>
          <a:p>
            <a:pPr algn="l">
              <a:lnSpc>
                <a:spcPts val="4200"/>
              </a:lnSpc>
              <a:spcBef>
                <a:spcPct val="0"/>
              </a:spcBef>
            </a:pPr>
            <a:r>
              <a:rPr lang="en-US" sz="3500">
                <a:solidFill>
                  <a:srgbClr val="000000"/>
                </a:solidFill>
                <a:latin typeface="Arimo"/>
                <a:ea typeface="Arimo"/>
                <a:cs typeface="Arimo"/>
                <a:sym typeface="Arimo"/>
              </a:rPr>
              <a:t>While the current vision-based system successfully enables autonomous UAV landing in GPS-denied environments, several areas require further improvement and enhancement:</a:t>
            </a:r>
          </a:p>
          <a:p>
            <a:pPr algn="l">
              <a:lnSpc>
                <a:spcPts val="3084"/>
              </a:lnSpc>
              <a:spcBef>
                <a:spcPct val="0"/>
              </a:spcBef>
            </a:pPr>
          </a:p>
          <a:p>
            <a:pPr algn="l">
              <a:lnSpc>
                <a:spcPts val="4200"/>
              </a:lnSpc>
              <a:spcBef>
                <a:spcPct val="0"/>
              </a:spcBef>
            </a:pPr>
            <a:r>
              <a:rPr lang="en-US" b="true" sz="3500">
                <a:solidFill>
                  <a:srgbClr val="000000"/>
                </a:solidFill>
                <a:latin typeface="Arimo Bold"/>
                <a:ea typeface="Arimo Bold"/>
                <a:cs typeface="Arimo Bold"/>
                <a:sym typeface="Arimo Bold"/>
              </a:rPr>
              <a:t>Landing Without Markers</a:t>
            </a:r>
          </a:p>
          <a:p>
            <a:pPr algn="l">
              <a:lnSpc>
                <a:spcPts val="4200"/>
              </a:lnSpc>
              <a:spcBef>
                <a:spcPct val="0"/>
              </a:spcBef>
            </a:pPr>
            <a:r>
              <a:rPr lang="en-US" sz="3500">
                <a:solidFill>
                  <a:srgbClr val="000000"/>
                </a:solidFill>
                <a:latin typeface="Arimo"/>
                <a:ea typeface="Arimo"/>
                <a:cs typeface="Arimo"/>
                <a:sym typeface="Arimo"/>
              </a:rPr>
              <a:t>Instead of relying on a predefined red or any other color object, UAVs can use terrain recognition and feature-based landmark detection for autonomous landing.</a:t>
            </a:r>
          </a:p>
          <a:p>
            <a:pPr algn="l">
              <a:lnSpc>
                <a:spcPts val="3084"/>
              </a:lnSpc>
              <a:spcBef>
                <a:spcPct val="0"/>
              </a:spcBef>
            </a:pPr>
          </a:p>
          <a:p>
            <a:pPr algn="l">
              <a:lnSpc>
                <a:spcPts val="4200"/>
              </a:lnSpc>
              <a:spcBef>
                <a:spcPct val="0"/>
              </a:spcBef>
            </a:pPr>
            <a:r>
              <a:rPr lang="en-US" b="true" sz="3500">
                <a:solidFill>
                  <a:srgbClr val="000000"/>
                </a:solidFill>
                <a:latin typeface="Arimo Bold"/>
                <a:ea typeface="Arimo Bold"/>
                <a:cs typeface="Arimo Bold"/>
                <a:sym typeface="Arimo Bold"/>
              </a:rPr>
              <a:t>Real-World Testing &amp; Deployment</a:t>
            </a:r>
          </a:p>
          <a:p>
            <a:pPr algn="l">
              <a:lnSpc>
                <a:spcPts val="4200"/>
              </a:lnSpc>
              <a:spcBef>
                <a:spcPct val="0"/>
              </a:spcBef>
            </a:pPr>
            <a:r>
              <a:rPr lang="en-US" sz="3500">
                <a:solidFill>
                  <a:srgbClr val="000000"/>
                </a:solidFill>
                <a:latin typeface="Arimo"/>
                <a:ea typeface="Arimo"/>
                <a:cs typeface="Arimo"/>
                <a:sym typeface="Arimo"/>
              </a:rPr>
              <a:t>Transitioning from simulation to real-world UAV testing ensures reliability in diverse environments.</a:t>
            </a:r>
          </a:p>
          <a:p>
            <a:pPr algn="l">
              <a:lnSpc>
                <a:spcPts val="3084"/>
              </a:lnSpc>
              <a:spcBef>
                <a:spcPct val="0"/>
              </a:spcBef>
            </a:pPr>
          </a:p>
          <a:p>
            <a:pPr algn="l">
              <a:lnSpc>
                <a:spcPts val="3084"/>
              </a:lnSpc>
              <a:spcBef>
                <a:spcPct val="0"/>
              </a:spcBef>
            </a:pPr>
          </a:p>
        </p:txBody>
      </p:sp>
      <p:sp>
        <p:nvSpPr>
          <p:cNvPr name="Freeform 15" id="15"/>
          <p:cNvSpPr/>
          <p:nvPr/>
        </p:nvSpPr>
        <p:spPr>
          <a:xfrm flipH="false" flipV="false" rot="0">
            <a:off x="11199935" y="1113241"/>
            <a:ext cx="6173859" cy="4030259"/>
          </a:xfrm>
          <a:custGeom>
            <a:avLst/>
            <a:gdLst/>
            <a:ahLst/>
            <a:cxnLst/>
            <a:rect r="r" b="b" t="t" l="l"/>
            <a:pathLst>
              <a:path h="4030259" w="6173859">
                <a:moveTo>
                  <a:pt x="0" y="0"/>
                </a:moveTo>
                <a:lnTo>
                  <a:pt x="6173859" y="0"/>
                </a:lnTo>
                <a:lnTo>
                  <a:pt x="6173859" y="4030259"/>
                </a:lnTo>
                <a:lnTo>
                  <a:pt x="0" y="4030259"/>
                </a:lnTo>
                <a:lnTo>
                  <a:pt x="0" y="0"/>
                </a:lnTo>
                <a:close/>
              </a:path>
            </a:pathLst>
          </a:custGeom>
          <a:blipFill>
            <a:blip r:embed="rId9"/>
            <a:stretch>
              <a:fillRect l="0" t="-15997" r="0" b="-37189"/>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F6F8"/>
        </a:solidFill>
      </p:bgPr>
    </p:bg>
    <p:spTree>
      <p:nvGrpSpPr>
        <p:cNvPr id="1" name=""/>
        <p:cNvGrpSpPr/>
        <p:nvPr/>
      </p:nvGrpSpPr>
      <p:grpSpPr>
        <a:xfrm>
          <a:off x="0" y="0"/>
          <a:ext cx="0" cy="0"/>
          <a:chOff x="0" y="0"/>
          <a:chExt cx="0" cy="0"/>
        </a:xfrm>
      </p:grpSpPr>
      <p:sp>
        <p:nvSpPr>
          <p:cNvPr name="AutoShape 2" id="2"/>
          <p:cNvSpPr/>
          <p:nvPr/>
        </p:nvSpPr>
        <p:spPr>
          <a:xfrm rot="3719">
            <a:off x="340520" y="489350"/>
            <a:ext cx="17606860" cy="0"/>
          </a:xfrm>
          <a:prstGeom prst="line">
            <a:avLst/>
          </a:prstGeom>
          <a:ln cap="rnd" w="9525">
            <a:solidFill>
              <a:srgbClr val="353F49"/>
            </a:solidFill>
            <a:prstDash val="solid"/>
            <a:headEnd type="none" len="sm" w="sm"/>
            <a:tailEnd type="none" len="sm" w="sm"/>
          </a:ln>
        </p:spPr>
      </p:sp>
      <p:sp>
        <p:nvSpPr>
          <p:cNvPr name="AutoShape 3" id="3"/>
          <p:cNvSpPr/>
          <p:nvPr/>
        </p:nvSpPr>
        <p:spPr>
          <a:xfrm>
            <a:off x="340520" y="9988432"/>
            <a:ext cx="17606850" cy="19050"/>
          </a:xfrm>
          <a:prstGeom prst="line">
            <a:avLst/>
          </a:prstGeom>
          <a:ln cap="rnd" w="9525">
            <a:solidFill>
              <a:srgbClr val="353F49"/>
            </a:solidFill>
            <a:prstDash val="solid"/>
            <a:headEnd type="none" len="sm" w="sm"/>
            <a:tailEnd type="none" len="sm" w="sm"/>
          </a:ln>
        </p:spPr>
      </p:sp>
      <p:grpSp>
        <p:nvGrpSpPr>
          <p:cNvPr name="Group 4" id="4"/>
          <p:cNvGrpSpPr/>
          <p:nvPr/>
        </p:nvGrpSpPr>
        <p:grpSpPr>
          <a:xfrm rot="0">
            <a:off x="1974650" y="7896700"/>
            <a:ext cx="951600" cy="951600"/>
            <a:chOff x="0" y="0"/>
            <a:chExt cx="1268800" cy="1268800"/>
          </a:xfrm>
        </p:grpSpPr>
        <p:sp>
          <p:nvSpPr>
            <p:cNvPr name="Freeform 5" id="5"/>
            <p:cNvSpPr/>
            <p:nvPr/>
          </p:nvSpPr>
          <p:spPr>
            <a:xfrm flipH="false" flipV="false" rot="0">
              <a:off x="0" y="0"/>
              <a:ext cx="1268857" cy="1268857"/>
            </a:xfrm>
            <a:custGeom>
              <a:avLst/>
              <a:gdLst/>
              <a:ahLst/>
              <a:cxnLst/>
              <a:rect r="r" b="b" t="t" l="l"/>
              <a:pathLst>
                <a:path h="1268857" w="1268857">
                  <a:moveTo>
                    <a:pt x="0" y="634365"/>
                  </a:moveTo>
                  <a:cubicBezTo>
                    <a:pt x="0" y="283972"/>
                    <a:pt x="283972" y="0"/>
                    <a:pt x="634365" y="0"/>
                  </a:cubicBezTo>
                  <a:cubicBezTo>
                    <a:pt x="984758" y="0"/>
                    <a:pt x="1268857" y="283972"/>
                    <a:pt x="1268857" y="634365"/>
                  </a:cubicBezTo>
                  <a:cubicBezTo>
                    <a:pt x="1268857" y="984758"/>
                    <a:pt x="984758" y="1268857"/>
                    <a:pt x="634365" y="1268857"/>
                  </a:cubicBezTo>
                  <a:cubicBezTo>
                    <a:pt x="283972" y="1268857"/>
                    <a:pt x="0" y="984758"/>
                    <a:pt x="0" y="634365"/>
                  </a:cubicBezTo>
                  <a:close/>
                </a:path>
              </a:pathLst>
            </a:custGeom>
            <a:gradFill rotWithShape="true">
              <a:gsLst>
                <a:gs pos="0">
                  <a:srgbClr val="81A7CE">
                    <a:alpha val="100000"/>
                  </a:srgbClr>
                </a:gs>
                <a:gs pos="100000">
                  <a:srgbClr val="FFFFFF">
                    <a:alpha val="0"/>
                  </a:srgbClr>
                </a:gs>
              </a:gsLst>
              <a:lin ang="0"/>
            </a:gradFill>
          </p:spPr>
        </p:sp>
      </p:grpSp>
      <p:grpSp>
        <p:nvGrpSpPr>
          <p:cNvPr name="Group 6" id="6"/>
          <p:cNvGrpSpPr/>
          <p:nvPr/>
        </p:nvGrpSpPr>
        <p:grpSpPr>
          <a:xfrm rot="-10800000">
            <a:off x="0" y="2196237"/>
            <a:ext cx="11475000" cy="729000"/>
            <a:chOff x="0" y="0"/>
            <a:chExt cx="15300000" cy="972000"/>
          </a:xfrm>
        </p:grpSpPr>
        <p:sp>
          <p:nvSpPr>
            <p:cNvPr name="Freeform 7" id="7"/>
            <p:cNvSpPr/>
            <p:nvPr/>
          </p:nvSpPr>
          <p:spPr>
            <a:xfrm flipH="false" flipV="false" rot="0">
              <a:off x="0" y="0"/>
              <a:ext cx="15299944" cy="972058"/>
            </a:xfrm>
            <a:custGeom>
              <a:avLst/>
              <a:gdLst/>
              <a:ahLst/>
              <a:cxnLst/>
              <a:rect r="r" b="b" t="t" l="l"/>
              <a:pathLst>
                <a:path h="972058" w="15299944">
                  <a:moveTo>
                    <a:pt x="0" y="972058"/>
                  </a:moveTo>
                  <a:lnTo>
                    <a:pt x="242951" y="0"/>
                  </a:lnTo>
                  <a:lnTo>
                    <a:pt x="15299944" y="0"/>
                  </a:lnTo>
                  <a:lnTo>
                    <a:pt x="15056993" y="972058"/>
                  </a:lnTo>
                  <a:close/>
                </a:path>
              </a:pathLst>
            </a:custGeom>
            <a:gradFill rotWithShape="true">
              <a:gsLst>
                <a:gs pos="0">
                  <a:srgbClr val="81A7CE">
                    <a:alpha val="100000"/>
                  </a:srgbClr>
                </a:gs>
                <a:gs pos="100000">
                  <a:srgbClr val="FFFFFF">
                    <a:alpha val="0"/>
                  </a:srgbClr>
                </a:gs>
              </a:gsLst>
              <a:lin ang="10800000"/>
            </a:gradFill>
          </p:spPr>
        </p:sp>
      </p:grpSp>
      <p:sp>
        <p:nvSpPr>
          <p:cNvPr name="Freeform 8" id="8"/>
          <p:cNvSpPr/>
          <p:nvPr/>
        </p:nvSpPr>
        <p:spPr>
          <a:xfrm flipH="false" flipV="false" rot="0">
            <a:off x="8640836" y="5223820"/>
            <a:ext cx="7138170" cy="4187266"/>
          </a:xfrm>
          <a:custGeom>
            <a:avLst/>
            <a:gdLst/>
            <a:ahLst/>
            <a:cxnLst/>
            <a:rect r="r" b="b" t="t" l="l"/>
            <a:pathLst>
              <a:path h="4187266" w="7138170">
                <a:moveTo>
                  <a:pt x="0" y="0"/>
                </a:moveTo>
                <a:lnTo>
                  <a:pt x="7138169" y="0"/>
                </a:lnTo>
                <a:lnTo>
                  <a:pt x="7138169" y="4187266"/>
                </a:lnTo>
                <a:lnTo>
                  <a:pt x="0" y="4187266"/>
                </a:lnTo>
                <a:lnTo>
                  <a:pt x="0" y="0"/>
                </a:lnTo>
                <a:close/>
              </a:path>
            </a:pathLst>
          </a:custGeom>
          <a:blipFill>
            <a:blip r:embed="rId3">
              <a:alphaModFix amt="21999"/>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463654" y="7569858"/>
            <a:ext cx="1925576" cy="2032812"/>
          </a:xfrm>
          <a:custGeom>
            <a:avLst/>
            <a:gdLst/>
            <a:ahLst/>
            <a:cxnLst/>
            <a:rect r="r" b="b" t="t" l="l"/>
            <a:pathLst>
              <a:path h="2032812" w="1925576">
                <a:moveTo>
                  <a:pt x="0" y="0"/>
                </a:moveTo>
                <a:lnTo>
                  <a:pt x="1925576" y="0"/>
                </a:lnTo>
                <a:lnTo>
                  <a:pt x="1925576" y="2032812"/>
                </a:lnTo>
                <a:lnTo>
                  <a:pt x="0" y="20328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2057165" y="1420008"/>
            <a:ext cx="5890205" cy="3931712"/>
          </a:xfrm>
          <a:custGeom>
            <a:avLst/>
            <a:gdLst/>
            <a:ahLst/>
            <a:cxnLst/>
            <a:rect r="r" b="b" t="t" l="l"/>
            <a:pathLst>
              <a:path h="3931712" w="5890205">
                <a:moveTo>
                  <a:pt x="0" y="0"/>
                </a:moveTo>
                <a:lnTo>
                  <a:pt x="5890205" y="0"/>
                </a:lnTo>
                <a:lnTo>
                  <a:pt x="5890205" y="3931713"/>
                </a:lnTo>
                <a:lnTo>
                  <a:pt x="0" y="3931713"/>
                </a:lnTo>
                <a:lnTo>
                  <a:pt x="0" y="0"/>
                </a:lnTo>
                <a:close/>
              </a:path>
            </a:pathLst>
          </a:custGeom>
          <a:blipFill>
            <a:blip r:embed="rId7"/>
            <a:stretch>
              <a:fillRect l="0" t="0" r="0" b="0"/>
            </a:stretch>
          </a:blipFill>
        </p:spPr>
      </p:sp>
      <p:sp>
        <p:nvSpPr>
          <p:cNvPr name="TextBox 11" id="11"/>
          <p:cNvSpPr txBox="true"/>
          <p:nvPr/>
        </p:nvSpPr>
        <p:spPr>
          <a:xfrm rot="0">
            <a:off x="2102557" y="3932571"/>
            <a:ext cx="14082886" cy="1076325"/>
          </a:xfrm>
          <a:prstGeom prst="rect">
            <a:avLst/>
          </a:prstGeom>
        </p:spPr>
        <p:txBody>
          <a:bodyPr anchor="t" rtlCol="false" tIns="0" lIns="0" bIns="0" rIns="0">
            <a:spAutoFit/>
          </a:bodyPr>
          <a:lstStyle/>
          <a:p>
            <a:pPr algn="ctr">
              <a:lnSpc>
                <a:spcPts val="8257"/>
              </a:lnSpc>
            </a:pPr>
          </a:p>
        </p:txBody>
      </p:sp>
      <p:sp>
        <p:nvSpPr>
          <p:cNvPr name="TextBox 12" id="12"/>
          <p:cNvSpPr txBox="true"/>
          <p:nvPr/>
        </p:nvSpPr>
        <p:spPr>
          <a:xfrm rot="0">
            <a:off x="0" y="3217504"/>
            <a:ext cx="12587815" cy="6321499"/>
          </a:xfrm>
          <a:prstGeom prst="rect">
            <a:avLst/>
          </a:prstGeom>
        </p:spPr>
        <p:txBody>
          <a:bodyPr anchor="t" rtlCol="false" tIns="0" lIns="0" bIns="0" rIns="0">
            <a:spAutoFit/>
          </a:bodyPr>
          <a:lstStyle/>
          <a:p>
            <a:pPr algn="l" marL="754716" indent="-377358" lvl="1">
              <a:lnSpc>
                <a:spcPts val="5593"/>
              </a:lnSpc>
              <a:buFont typeface="Arial"/>
              <a:buChar char="•"/>
            </a:pPr>
            <a:r>
              <a:rPr lang="en-US" sz="3495">
                <a:solidFill>
                  <a:srgbClr val="000000"/>
                </a:solidFill>
                <a:latin typeface="Arimo"/>
                <a:ea typeface="Arimo"/>
                <a:cs typeface="Arimo"/>
                <a:sym typeface="Arimo"/>
              </a:rPr>
              <a:t>D</a:t>
            </a:r>
            <a:r>
              <a:rPr lang="en-US" sz="3495">
                <a:solidFill>
                  <a:srgbClr val="000000"/>
                </a:solidFill>
                <a:latin typeface="Arimo"/>
                <a:ea typeface="Arimo"/>
                <a:cs typeface="Arimo"/>
                <a:sym typeface="Arimo"/>
              </a:rPr>
              <a:t>rones currently rely on GPS and the internet for navigation.</a:t>
            </a:r>
          </a:p>
          <a:p>
            <a:pPr algn="l" marL="754716" indent="-377358" lvl="1">
              <a:lnSpc>
                <a:spcPts val="5593"/>
              </a:lnSpc>
              <a:buFont typeface="Arial"/>
              <a:buChar char="•"/>
            </a:pPr>
            <a:r>
              <a:rPr lang="en-US" sz="3495">
                <a:solidFill>
                  <a:srgbClr val="000000"/>
                </a:solidFill>
                <a:latin typeface="Arimo"/>
                <a:ea typeface="Arimo"/>
                <a:cs typeface="Arimo"/>
                <a:sym typeface="Arimo"/>
              </a:rPr>
              <a:t>In military, disaster response, and space missions, GPS dependency poses risks such as signal jamming, tracking, and network failure.</a:t>
            </a:r>
          </a:p>
          <a:p>
            <a:pPr algn="l" marL="754716" indent="-377358" lvl="1">
              <a:lnSpc>
                <a:spcPts val="5593"/>
              </a:lnSpc>
              <a:buFont typeface="Arial"/>
              <a:buChar char="•"/>
            </a:pPr>
            <a:r>
              <a:rPr lang="en-US" sz="3495">
                <a:solidFill>
                  <a:srgbClr val="000000"/>
                </a:solidFill>
                <a:latin typeface="Arimo"/>
                <a:ea typeface="Arimo"/>
                <a:cs typeface="Arimo"/>
                <a:sym typeface="Arimo"/>
              </a:rPr>
              <a:t>This project aims to develop a vision-based algorithm that enables drones to navigate and land autonomously using image-based data.</a:t>
            </a:r>
          </a:p>
          <a:p>
            <a:pPr algn="l">
              <a:lnSpc>
                <a:spcPts val="4914"/>
              </a:lnSpc>
              <a:spcBef>
                <a:spcPct val="0"/>
              </a:spcBef>
            </a:pPr>
          </a:p>
        </p:txBody>
      </p:sp>
      <p:sp>
        <p:nvSpPr>
          <p:cNvPr name="TextBox 13" id="13"/>
          <p:cNvSpPr txBox="true"/>
          <p:nvPr/>
        </p:nvSpPr>
        <p:spPr>
          <a:xfrm rot="0">
            <a:off x="463654" y="862796"/>
            <a:ext cx="6814781" cy="1085850"/>
          </a:xfrm>
          <a:prstGeom prst="rect">
            <a:avLst/>
          </a:prstGeom>
        </p:spPr>
        <p:txBody>
          <a:bodyPr anchor="t" rtlCol="false" tIns="0" lIns="0" bIns="0" rIns="0">
            <a:spAutoFit/>
          </a:bodyPr>
          <a:lstStyle/>
          <a:p>
            <a:pPr algn="ctr">
              <a:lnSpc>
                <a:spcPts val="8399"/>
              </a:lnSpc>
              <a:spcBef>
                <a:spcPct val="0"/>
              </a:spcBef>
            </a:pPr>
            <a:r>
              <a:rPr lang="en-US" b="true" sz="6999">
                <a:solidFill>
                  <a:srgbClr val="79C4B9"/>
                </a:solidFill>
                <a:latin typeface="Arimo Bold"/>
                <a:ea typeface="Arimo Bold"/>
                <a:cs typeface="Arimo Bold"/>
                <a:sym typeface="Arimo Bold"/>
              </a:rPr>
              <a:t>INTRODUCTION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6F6F8"/>
        </a:solidFill>
      </p:bgPr>
    </p:bg>
    <p:spTree>
      <p:nvGrpSpPr>
        <p:cNvPr id="1" name=""/>
        <p:cNvGrpSpPr/>
        <p:nvPr/>
      </p:nvGrpSpPr>
      <p:grpSpPr>
        <a:xfrm>
          <a:off x="0" y="0"/>
          <a:ext cx="0" cy="0"/>
          <a:chOff x="0" y="0"/>
          <a:chExt cx="0" cy="0"/>
        </a:xfrm>
      </p:grpSpPr>
      <p:sp>
        <p:nvSpPr>
          <p:cNvPr name="AutoShape 2" id="2"/>
          <p:cNvSpPr/>
          <p:nvPr/>
        </p:nvSpPr>
        <p:spPr>
          <a:xfrm rot="3719">
            <a:off x="340520" y="489350"/>
            <a:ext cx="17606860" cy="0"/>
          </a:xfrm>
          <a:prstGeom prst="line">
            <a:avLst/>
          </a:prstGeom>
          <a:ln cap="rnd" w="9525">
            <a:solidFill>
              <a:srgbClr val="353F49"/>
            </a:solidFill>
            <a:prstDash val="solid"/>
            <a:headEnd type="none" len="sm" w="sm"/>
            <a:tailEnd type="none" len="sm" w="sm"/>
          </a:ln>
        </p:spPr>
      </p:sp>
      <p:sp>
        <p:nvSpPr>
          <p:cNvPr name="AutoShape 3" id="3"/>
          <p:cNvSpPr/>
          <p:nvPr/>
        </p:nvSpPr>
        <p:spPr>
          <a:xfrm rot="3719">
            <a:off x="340520" y="9775300"/>
            <a:ext cx="17606860" cy="0"/>
          </a:xfrm>
          <a:prstGeom prst="line">
            <a:avLst/>
          </a:prstGeom>
          <a:ln cap="rnd" w="9525">
            <a:solidFill>
              <a:srgbClr val="353F49"/>
            </a:solidFill>
            <a:prstDash val="solid"/>
            <a:headEnd type="none" len="sm" w="sm"/>
            <a:tailEnd type="none" len="sm" w="sm"/>
          </a:ln>
        </p:spPr>
      </p:sp>
      <p:grpSp>
        <p:nvGrpSpPr>
          <p:cNvPr name="Group 4" id="4"/>
          <p:cNvGrpSpPr/>
          <p:nvPr/>
        </p:nvGrpSpPr>
        <p:grpSpPr>
          <a:xfrm rot="5400000">
            <a:off x="14062800" y="4927776"/>
            <a:ext cx="7111200" cy="431400"/>
            <a:chOff x="0" y="0"/>
            <a:chExt cx="9481600" cy="575200"/>
          </a:xfrm>
        </p:grpSpPr>
        <p:sp>
          <p:nvSpPr>
            <p:cNvPr name="Freeform 5" id="5"/>
            <p:cNvSpPr/>
            <p:nvPr/>
          </p:nvSpPr>
          <p:spPr>
            <a:xfrm flipH="false" flipV="false" rot="0">
              <a:off x="0" y="0"/>
              <a:ext cx="9481566" cy="575183"/>
            </a:xfrm>
            <a:custGeom>
              <a:avLst/>
              <a:gdLst/>
              <a:ahLst/>
              <a:cxnLst/>
              <a:rect r="r" b="b" t="t" l="l"/>
              <a:pathLst>
                <a:path h="575183" w="9481566">
                  <a:moveTo>
                    <a:pt x="0" y="575183"/>
                  </a:moveTo>
                  <a:lnTo>
                    <a:pt x="143764" y="0"/>
                  </a:lnTo>
                  <a:lnTo>
                    <a:pt x="9481566" y="0"/>
                  </a:lnTo>
                  <a:lnTo>
                    <a:pt x="9337802" y="575183"/>
                  </a:lnTo>
                  <a:close/>
                </a:path>
              </a:pathLst>
            </a:custGeom>
            <a:gradFill rotWithShape="true">
              <a:gsLst>
                <a:gs pos="0">
                  <a:srgbClr val="81A7CE">
                    <a:alpha val="100000"/>
                  </a:srgbClr>
                </a:gs>
                <a:gs pos="100000">
                  <a:srgbClr val="FFFFFF">
                    <a:alpha val="0"/>
                  </a:srgbClr>
                </a:gs>
              </a:gsLst>
              <a:lin ang="16200000"/>
            </a:gradFill>
          </p:spPr>
        </p:sp>
      </p:grpSp>
      <p:sp>
        <p:nvSpPr>
          <p:cNvPr name="Freeform 6" id="6"/>
          <p:cNvSpPr/>
          <p:nvPr/>
        </p:nvSpPr>
        <p:spPr>
          <a:xfrm flipH="false" flipV="false" rot="0">
            <a:off x="-513058" y="4917886"/>
            <a:ext cx="3559098" cy="2120124"/>
          </a:xfrm>
          <a:custGeom>
            <a:avLst/>
            <a:gdLst/>
            <a:ahLst/>
            <a:cxnLst/>
            <a:rect r="r" b="b" t="t" l="l"/>
            <a:pathLst>
              <a:path h="2120124" w="3559098">
                <a:moveTo>
                  <a:pt x="0" y="0"/>
                </a:moveTo>
                <a:lnTo>
                  <a:pt x="3559098" y="0"/>
                </a:lnTo>
                <a:lnTo>
                  <a:pt x="3559098" y="2120124"/>
                </a:lnTo>
                <a:lnTo>
                  <a:pt x="0" y="2120124"/>
                </a:lnTo>
                <a:lnTo>
                  <a:pt x="0" y="0"/>
                </a:lnTo>
                <a:close/>
              </a:path>
            </a:pathLst>
          </a:custGeom>
          <a:blipFill>
            <a:blip r:embed="rId3">
              <a:alphaModFix amt="31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448190" y="2699074"/>
            <a:ext cx="1473204" cy="1555248"/>
          </a:xfrm>
          <a:custGeom>
            <a:avLst/>
            <a:gdLst/>
            <a:ahLst/>
            <a:cxnLst/>
            <a:rect r="r" b="b" t="t" l="l"/>
            <a:pathLst>
              <a:path h="1555248" w="1473204">
                <a:moveTo>
                  <a:pt x="0" y="0"/>
                </a:moveTo>
                <a:lnTo>
                  <a:pt x="1473204" y="0"/>
                </a:lnTo>
                <a:lnTo>
                  <a:pt x="1473204" y="1555248"/>
                </a:lnTo>
                <a:lnTo>
                  <a:pt x="0" y="15552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10800000">
            <a:off x="15346550" y="8588750"/>
            <a:ext cx="969600" cy="969600"/>
            <a:chOff x="0" y="0"/>
            <a:chExt cx="1292800" cy="1292800"/>
          </a:xfrm>
        </p:grpSpPr>
        <p:sp>
          <p:nvSpPr>
            <p:cNvPr name="Freeform 9" id="9"/>
            <p:cNvSpPr/>
            <p:nvPr/>
          </p:nvSpPr>
          <p:spPr>
            <a:xfrm flipH="false" flipV="false" rot="0">
              <a:off x="0" y="0"/>
              <a:ext cx="1292860" cy="1292860"/>
            </a:xfrm>
            <a:custGeom>
              <a:avLst/>
              <a:gdLst/>
              <a:ahLst/>
              <a:cxnLst/>
              <a:rect r="r" b="b" t="t" l="l"/>
              <a:pathLst>
                <a:path h="1292860" w="1292860">
                  <a:moveTo>
                    <a:pt x="0" y="646430"/>
                  </a:moveTo>
                  <a:cubicBezTo>
                    <a:pt x="0" y="289433"/>
                    <a:pt x="289433" y="0"/>
                    <a:pt x="646430" y="0"/>
                  </a:cubicBezTo>
                  <a:cubicBezTo>
                    <a:pt x="1003427" y="0"/>
                    <a:pt x="1292860" y="289433"/>
                    <a:pt x="1292860" y="646430"/>
                  </a:cubicBezTo>
                  <a:cubicBezTo>
                    <a:pt x="1292860" y="1003427"/>
                    <a:pt x="1003427" y="1292860"/>
                    <a:pt x="646430" y="1292860"/>
                  </a:cubicBezTo>
                  <a:cubicBezTo>
                    <a:pt x="289433" y="1292860"/>
                    <a:pt x="0" y="1003427"/>
                    <a:pt x="0" y="646430"/>
                  </a:cubicBezTo>
                  <a:close/>
                </a:path>
              </a:pathLst>
            </a:custGeom>
            <a:gradFill rotWithShape="true">
              <a:gsLst>
                <a:gs pos="0">
                  <a:srgbClr val="68BAAC">
                    <a:alpha val="59215"/>
                  </a:srgbClr>
                </a:gs>
                <a:gs pos="83000">
                  <a:srgbClr val="FFFFFF">
                    <a:alpha val="0"/>
                  </a:srgbClr>
                </a:gs>
                <a:gs pos="100000">
                  <a:srgbClr val="FFFFFF">
                    <a:alpha val="0"/>
                  </a:srgbClr>
                </a:gs>
              </a:gsLst>
              <a:lin ang="10800000"/>
            </a:gradFill>
          </p:spPr>
        </p:sp>
      </p:grpSp>
      <p:sp>
        <p:nvSpPr>
          <p:cNvPr name="Freeform 10" id="10"/>
          <p:cNvSpPr/>
          <p:nvPr/>
        </p:nvSpPr>
        <p:spPr>
          <a:xfrm flipH="false" flipV="false" rot="0">
            <a:off x="15669162" y="7791616"/>
            <a:ext cx="1192398" cy="1258804"/>
          </a:xfrm>
          <a:custGeom>
            <a:avLst/>
            <a:gdLst/>
            <a:ahLst/>
            <a:cxnLst/>
            <a:rect r="r" b="b" t="t" l="l"/>
            <a:pathLst>
              <a:path h="1258804" w="1192398">
                <a:moveTo>
                  <a:pt x="0" y="0"/>
                </a:moveTo>
                <a:lnTo>
                  <a:pt x="1192398" y="0"/>
                </a:lnTo>
                <a:lnTo>
                  <a:pt x="1192398" y="1258804"/>
                </a:lnTo>
                <a:lnTo>
                  <a:pt x="0" y="12588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0" y="0"/>
            <a:ext cx="18288000" cy="10355580"/>
          </a:xfrm>
          <a:custGeom>
            <a:avLst/>
            <a:gdLst/>
            <a:ahLst/>
            <a:cxnLst/>
            <a:rect r="r" b="b" t="t" l="l"/>
            <a:pathLst>
              <a:path h="10355580" w="18288000">
                <a:moveTo>
                  <a:pt x="0" y="0"/>
                </a:moveTo>
                <a:lnTo>
                  <a:pt x="18288000" y="0"/>
                </a:lnTo>
                <a:lnTo>
                  <a:pt x="18288000" y="10355580"/>
                </a:lnTo>
                <a:lnTo>
                  <a:pt x="0" y="10355580"/>
                </a:lnTo>
                <a:lnTo>
                  <a:pt x="0" y="0"/>
                </a:lnTo>
                <a:close/>
              </a:path>
            </a:pathLst>
          </a:custGeom>
          <a:blipFill>
            <a:blip r:embed="rId9">
              <a:alphaModFix amt="72000"/>
            </a:blip>
            <a:stretch>
              <a:fillRect l="0" t="0" r="0" b="0"/>
            </a:stretch>
          </a:blipFill>
        </p:spPr>
      </p:sp>
      <p:sp>
        <p:nvSpPr>
          <p:cNvPr name="TextBox 12" id="12"/>
          <p:cNvSpPr txBox="true"/>
          <p:nvPr/>
        </p:nvSpPr>
        <p:spPr>
          <a:xfrm rot="0">
            <a:off x="823811" y="2178425"/>
            <a:ext cx="16578889" cy="7045061"/>
          </a:xfrm>
          <a:prstGeom prst="rect">
            <a:avLst/>
          </a:prstGeom>
        </p:spPr>
        <p:txBody>
          <a:bodyPr anchor="t" rtlCol="false" tIns="0" lIns="0" bIns="0" rIns="0">
            <a:spAutoFit/>
          </a:bodyPr>
          <a:lstStyle/>
          <a:p>
            <a:pPr algn="l" marL="756899" indent="-378449" lvl="1">
              <a:lnSpc>
                <a:spcPts val="5609"/>
              </a:lnSpc>
              <a:buFont typeface="Arial"/>
              <a:buChar char="•"/>
            </a:pPr>
            <a:r>
              <a:rPr lang="en-US" sz="3505">
                <a:solidFill>
                  <a:srgbClr val="FFFFFF"/>
                </a:solidFill>
                <a:latin typeface="Arimo"/>
                <a:ea typeface="Arimo"/>
                <a:cs typeface="Arimo"/>
                <a:sym typeface="Arimo"/>
              </a:rPr>
              <a:t>Drones have transformed industries, from commercial applications to military and space exploration.</a:t>
            </a:r>
          </a:p>
          <a:p>
            <a:pPr algn="l" marL="756899" indent="-378449" lvl="1">
              <a:lnSpc>
                <a:spcPts val="5609"/>
              </a:lnSpc>
              <a:buFont typeface="Arial"/>
              <a:buChar char="•"/>
            </a:pPr>
            <a:r>
              <a:rPr lang="en-US" sz="3505">
                <a:solidFill>
                  <a:srgbClr val="FFFFFF"/>
                </a:solidFill>
                <a:latin typeface="Arimo"/>
                <a:ea typeface="Arimo"/>
                <a:cs typeface="Arimo"/>
                <a:sym typeface="Arimo"/>
              </a:rPr>
              <a:t>GPS-based navigation is effective but unreliable in hostile or remote environments due to connectivity issues and security risks.</a:t>
            </a:r>
          </a:p>
          <a:p>
            <a:pPr algn="l" marL="756899" indent="-378449" lvl="1">
              <a:lnSpc>
                <a:spcPts val="5609"/>
              </a:lnSpc>
              <a:buFont typeface="Arial"/>
              <a:buChar char="•"/>
            </a:pPr>
            <a:r>
              <a:rPr lang="en-US" sz="3505">
                <a:solidFill>
                  <a:srgbClr val="FFFFFF"/>
                </a:solidFill>
                <a:latin typeface="Arimo"/>
                <a:ea typeface="Arimo"/>
                <a:cs typeface="Arimo"/>
                <a:sym typeface="Arimo"/>
              </a:rPr>
              <a:t>Adversaries can intercept signals, jam networks, or track UAV movements, making autonomous navigation crucial.</a:t>
            </a:r>
          </a:p>
          <a:p>
            <a:pPr algn="l" marL="756899" indent="-378449" lvl="1">
              <a:lnSpc>
                <a:spcPts val="5609"/>
              </a:lnSpc>
              <a:buFont typeface="Arial"/>
              <a:buChar char="•"/>
            </a:pPr>
            <a:r>
              <a:rPr lang="en-US" sz="3505">
                <a:solidFill>
                  <a:srgbClr val="FFFFFF"/>
                </a:solidFill>
                <a:latin typeface="Arimo"/>
                <a:ea typeface="Arimo"/>
                <a:cs typeface="Arimo"/>
                <a:sym typeface="Arimo"/>
              </a:rPr>
              <a:t>A vision-based system enhances UAV autonomy, allowing reliable operation in unpredictable conditions.</a:t>
            </a:r>
          </a:p>
          <a:p>
            <a:pPr algn="l">
              <a:lnSpc>
                <a:spcPts val="5286"/>
              </a:lnSpc>
            </a:pPr>
          </a:p>
          <a:p>
            <a:pPr algn="l">
              <a:lnSpc>
                <a:spcPts val="5286"/>
              </a:lnSpc>
              <a:spcBef>
                <a:spcPct val="0"/>
              </a:spcBef>
            </a:pPr>
          </a:p>
        </p:txBody>
      </p:sp>
      <p:sp>
        <p:nvSpPr>
          <p:cNvPr name="TextBox 13" id="13"/>
          <p:cNvSpPr txBox="true"/>
          <p:nvPr/>
        </p:nvSpPr>
        <p:spPr>
          <a:xfrm rot="0">
            <a:off x="340525" y="658391"/>
            <a:ext cx="15832860" cy="1085850"/>
          </a:xfrm>
          <a:prstGeom prst="rect">
            <a:avLst/>
          </a:prstGeom>
        </p:spPr>
        <p:txBody>
          <a:bodyPr anchor="t" rtlCol="false" tIns="0" lIns="0" bIns="0" rIns="0">
            <a:spAutoFit/>
          </a:bodyPr>
          <a:lstStyle/>
          <a:p>
            <a:pPr algn="ctr">
              <a:lnSpc>
                <a:spcPts val="8399"/>
              </a:lnSpc>
            </a:pPr>
            <a:r>
              <a:rPr lang="en-US" b="true" sz="6999">
                <a:solidFill>
                  <a:srgbClr val="DDE4EE"/>
                </a:solidFill>
                <a:latin typeface="Arimo Bold"/>
                <a:ea typeface="Arimo Bold"/>
                <a:cs typeface="Arimo Bold"/>
                <a:sym typeface="Arimo Bold"/>
              </a:rPr>
              <a:t>BACKGROUND AND  MOTIVATION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6F6F8"/>
        </a:solidFill>
      </p:bgPr>
    </p:bg>
    <p:spTree>
      <p:nvGrpSpPr>
        <p:cNvPr id="1" name=""/>
        <p:cNvGrpSpPr/>
        <p:nvPr/>
      </p:nvGrpSpPr>
      <p:grpSpPr>
        <a:xfrm>
          <a:off x="0" y="0"/>
          <a:ext cx="0" cy="0"/>
          <a:chOff x="0" y="0"/>
          <a:chExt cx="0" cy="0"/>
        </a:xfrm>
      </p:grpSpPr>
      <p:sp>
        <p:nvSpPr>
          <p:cNvPr name="AutoShape 2" id="2"/>
          <p:cNvSpPr/>
          <p:nvPr/>
        </p:nvSpPr>
        <p:spPr>
          <a:xfrm rot="3719">
            <a:off x="340520" y="489350"/>
            <a:ext cx="17606860" cy="0"/>
          </a:xfrm>
          <a:prstGeom prst="line">
            <a:avLst/>
          </a:prstGeom>
          <a:ln cap="rnd" w="9525">
            <a:solidFill>
              <a:srgbClr val="353F49"/>
            </a:solidFill>
            <a:prstDash val="solid"/>
            <a:headEnd type="none" len="sm" w="sm"/>
            <a:tailEnd type="none" len="sm" w="sm"/>
          </a:ln>
        </p:spPr>
      </p:sp>
      <p:sp>
        <p:nvSpPr>
          <p:cNvPr name="AutoShape 3" id="3"/>
          <p:cNvSpPr/>
          <p:nvPr/>
        </p:nvSpPr>
        <p:spPr>
          <a:xfrm rot="3719">
            <a:off x="340520" y="9775300"/>
            <a:ext cx="17606860" cy="0"/>
          </a:xfrm>
          <a:prstGeom prst="line">
            <a:avLst/>
          </a:prstGeom>
          <a:ln cap="rnd" w="9525">
            <a:solidFill>
              <a:srgbClr val="353F49"/>
            </a:solidFill>
            <a:prstDash val="solid"/>
            <a:headEnd type="none" len="sm" w="sm"/>
            <a:tailEnd type="none" len="sm" w="sm"/>
          </a:ln>
        </p:spPr>
      </p:sp>
      <p:sp>
        <p:nvSpPr>
          <p:cNvPr name="Freeform 4" id="4"/>
          <p:cNvSpPr/>
          <p:nvPr/>
        </p:nvSpPr>
        <p:spPr>
          <a:xfrm flipH="false" flipV="false" rot="0">
            <a:off x="3346579" y="468834"/>
            <a:ext cx="1789186" cy="1764784"/>
          </a:xfrm>
          <a:custGeom>
            <a:avLst/>
            <a:gdLst/>
            <a:ahLst/>
            <a:cxnLst/>
            <a:rect r="r" b="b" t="t" l="l"/>
            <a:pathLst>
              <a:path h="1764784" w="1789186">
                <a:moveTo>
                  <a:pt x="0" y="0"/>
                </a:moveTo>
                <a:lnTo>
                  <a:pt x="1789186" y="0"/>
                </a:lnTo>
                <a:lnTo>
                  <a:pt x="1789186" y="1764785"/>
                </a:lnTo>
                <a:lnTo>
                  <a:pt x="0" y="17647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263743" y="2836424"/>
            <a:ext cx="2229151" cy="6167853"/>
          </a:xfrm>
          <a:custGeom>
            <a:avLst/>
            <a:gdLst/>
            <a:ahLst/>
            <a:cxnLst/>
            <a:rect r="r" b="b" t="t" l="l"/>
            <a:pathLst>
              <a:path h="6167853" w="2229151">
                <a:moveTo>
                  <a:pt x="2229151" y="0"/>
                </a:moveTo>
                <a:lnTo>
                  <a:pt x="0" y="0"/>
                </a:lnTo>
                <a:lnTo>
                  <a:pt x="0" y="6167852"/>
                </a:lnTo>
                <a:lnTo>
                  <a:pt x="2229151" y="6167852"/>
                </a:lnTo>
                <a:lnTo>
                  <a:pt x="2229151" y="0"/>
                </a:lnTo>
                <a:close/>
              </a:path>
            </a:pathLst>
          </a:custGeom>
          <a:blipFill>
            <a:blip r:embed="rId5">
              <a:alphaModFix amt="18000"/>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019690" y="8731748"/>
            <a:ext cx="1473204" cy="1555248"/>
          </a:xfrm>
          <a:custGeom>
            <a:avLst/>
            <a:gdLst/>
            <a:ahLst/>
            <a:cxnLst/>
            <a:rect r="r" b="b" t="t" l="l"/>
            <a:pathLst>
              <a:path h="1555248" w="1473204">
                <a:moveTo>
                  <a:pt x="0" y="0"/>
                </a:moveTo>
                <a:lnTo>
                  <a:pt x="1473204" y="0"/>
                </a:lnTo>
                <a:lnTo>
                  <a:pt x="1473204" y="1555248"/>
                </a:lnTo>
                <a:lnTo>
                  <a:pt x="0" y="15552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7" id="7"/>
          <p:cNvGrpSpPr/>
          <p:nvPr/>
        </p:nvGrpSpPr>
        <p:grpSpPr>
          <a:xfrm rot="0">
            <a:off x="2732950" y="604100"/>
            <a:ext cx="789000" cy="789000"/>
            <a:chOff x="0" y="0"/>
            <a:chExt cx="1052000" cy="1052000"/>
          </a:xfrm>
        </p:grpSpPr>
        <p:sp>
          <p:nvSpPr>
            <p:cNvPr name="Freeform 8" id="8"/>
            <p:cNvSpPr/>
            <p:nvPr/>
          </p:nvSpPr>
          <p:spPr>
            <a:xfrm flipH="false" flipV="false" rot="0">
              <a:off x="0" y="0"/>
              <a:ext cx="1051941" cy="1051941"/>
            </a:xfrm>
            <a:custGeom>
              <a:avLst/>
              <a:gdLst/>
              <a:ahLst/>
              <a:cxnLst/>
              <a:rect r="r" b="b" t="t" l="l"/>
              <a:pathLst>
                <a:path h="1051941" w="1051941">
                  <a:moveTo>
                    <a:pt x="0" y="526034"/>
                  </a:moveTo>
                  <a:cubicBezTo>
                    <a:pt x="0" y="235458"/>
                    <a:pt x="235458" y="0"/>
                    <a:pt x="526034" y="0"/>
                  </a:cubicBezTo>
                  <a:cubicBezTo>
                    <a:pt x="816610" y="0"/>
                    <a:pt x="1051941" y="235458"/>
                    <a:pt x="1051941" y="526034"/>
                  </a:cubicBezTo>
                  <a:cubicBezTo>
                    <a:pt x="1051941" y="816610"/>
                    <a:pt x="816483" y="1051941"/>
                    <a:pt x="526034" y="1051941"/>
                  </a:cubicBezTo>
                  <a:cubicBezTo>
                    <a:pt x="235585" y="1051941"/>
                    <a:pt x="0" y="816483"/>
                    <a:pt x="0" y="526034"/>
                  </a:cubicBezTo>
                  <a:close/>
                </a:path>
              </a:pathLst>
            </a:custGeom>
            <a:gradFill rotWithShape="true">
              <a:gsLst>
                <a:gs pos="0">
                  <a:srgbClr val="ABBCD0">
                    <a:alpha val="100000"/>
                  </a:srgbClr>
                </a:gs>
                <a:gs pos="50000">
                  <a:srgbClr val="FFFFFF">
                    <a:alpha val="0"/>
                  </a:srgbClr>
                </a:gs>
                <a:gs pos="100000">
                  <a:srgbClr val="FFFFFF">
                    <a:alpha val="0"/>
                  </a:srgbClr>
                </a:gs>
              </a:gsLst>
              <a:lin ang="5400700"/>
            </a:gradFill>
          </p:spPr>
        </p:sp>
      </p:grpSp>
      <p:sp>
        <p:nvSpPr>
          <p:cNvPr name="Freeform 9" id="9"/>
          <p:cNvSpPr/>
          <p:nvPr/>
        </p:nvSpPr>
        <p:spPr>
          <a:xfrm flipH="false" flipV="false" rot="0">
            <a:off x="12536526" y="5920350"/>
            <a:ext cx="1515952" cy="1344380"/>
          </a:xfrm>
          <a:custGeom>
            <a:avLst/>
            <a:gdLst/>
            <a:ahLst/>
            <a:cxnLst/>
            <a:rect r="r" b="b" t="t" l="l"/>
            <a:pathLst>
              <a:path h="1344380" w="1515952">
                <a:moveTo>
                  <a:pt x="0" y="0"/>
                </a:moveTo>
                <a:lnTo>
                  <a:pt x="1515952" y="0"/>
                </a:lnTo>
                <a:lnTo>
                  <a:pt x="1515952" y="1344380"/>
                </a:lnTo>
                <a:lnTo>
                  <a:pt x="0" y="1344380"/>
                </a:lnTo>
                <a:lnTo>
                  <a:pt x="0" y="0"/>
                </a:lnTo>
                <a:close/>
              </a:path>
            </a:pathLst>
          </a:custGeom>
          <a:blipFill>
            <a:blip r:embed="rId9">
              <a:alphaModFix amt="26000"/>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2025526" y="7595486"/>
            <a:ext cx="1076310" cy="1136250"/>
          </a:xfrm>
          <a:custGeom>
            <a:avLst/>
            <a:gdLst/>
            <a:ahLst/>
            <a:cxnLst/>
            <a:rect r="r" b="b" t="t" l="l"/>
            <a:pathLst>
              <a:path h="1136250" w="1076310">
                <a:moveTo>
                  <a:pt x="0" y="0"/>
                </a:moveTo>
                <a:lnTo>
                  <a:pt x="1076310" y="0"/>
                </a:lnTo>
                <a:lnTo>
                  <a:pt x="1076310" y="1136250"/>
                </a:lnTo>
                <a:lnTo>
                  <a:pt x="0" y="113625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1" id="11"/>
          <p:cNvGrpSpPr/>
          <p:nvPr/>
        </p:nvGrpSpPr>
        <p:grpSpPr>
          <a:xfrm rot="0">
            <a:off x="-236461" y="998600"/>
            <a:ext cx="9350975" cy="1638720"/>
            <a:chOff x="0" y="0"/>
            <a:chExt cx="2462808" cy="431597"/>
          </a:xfrm>
        </p:grpSpPr>
        <p:sp>
          <p:nvSpPr>
            <p:cNvPr name="Freeform 12" id="12"/>
            <p:cNvSpPr/>
            <p:nvPr/>
          </p:nvSpPr>
          <p:spPr>
            <a:xfrm flipH="false" flipV="false" rot="0">
              <a:off x="0" y="0"/>
              <a:ext cx="2462808" cy="431597"/>
            </a:xfrm>
            <a:custGeom>
              <a:avLst/>
              <a:gdLst/>
              <a:ahLst/>
              <a:cxnLst/>
              <a:rect r="r" b="b" t="t" l="l"/>
              <a:pathLst>
                <a:path h="431597" w="2462808">
                  <a:moveTo>
                    <a:pt x="0" y="0"/>
                  </a:moveTo>
                  <a:lnTo>
                    <a:pt x="2462808" y="0"/>
                  </a:lnTo>
                  <a:lnTo>
                    <a:pt x="2462808" y="431597"/>
                  </a:lnTo>
                  <a:lnTo>
                    <a:pt x="0" y="431597"/>
                  </a:lnTo>
                  <a:close/>
                </a:path>
              </a:pathLst>
            </a:custGeom>
            <a:solidFill>
              <a:srgbClr val="169B82"/>
            </a:solidFill>
          </p:spPr>
        </p:sp>
        <p:sp>
          <p:nvSpPr>
            <p:cNvPr name="TextBox 13" id="13"/>
            <p:cNvSpPr txBox="true"/>
            <p:nvPr/>
          </p:nvSpPr>
          <p:spPr>
            <a:xfrm>
              <a:off x="0" y="-133350"/>
              <a:ext cx="2462808" cy="564947"/>
            </a:xfrm>
            <a:prstGeom prst="rect">
              <a:avLst/>
            </a:prstGeom>
          </p:spPr>
          <p:txBody>
            <a:bodyPr anchor="ctr" rtlCol="false" tIns="50800" lIns="50800" bIns="50800" rIns="50800"/>
            <a:lstStyle/>
            <a:p>
              <a:pPr algn="ctr">
                <a:lnSpc>
                  <a:spcPts val="9799"/>
                </a:lnSpc>
                <a:spcBef>
                  <a:spcPct val="0"/>
                </a:spcBef>
              </a:pPr>
              <a:r>
                <a:rPr lang="en-US" b="true" sz="6999">
                  <a:solidFill>
                    <a:srgbClr val="000000"/>
                  </a:solidFill>
                  <a:latin typeface="Canva Sans Bold"/>
                  <a:ea typeface="Canva Sans Bold"/>
                  <a:cs typeface="Canva Sans Bold"/>
                  <a:sym typeface="Canva Sans Bold"/>
                </a:rPr>
                <a:t>IMPORTANCE</a:t>
              </a:r>
            </a:p>
          </p:txBody>
        </p:sp>
      </p:grpSp>
      <p:sp>
        <p:nvSpPr>
          <p:cNvPr name="Freeform 14" id="14"/>
          <p:cNvSpPr/>
          <p:nvPr/>
        </p:nvSpPr>
        <p:spPr>
          <a:xfrm flipH="false" flipV="false" rot="0">
            <a:off x="9881503" y="3560170"/>
            <a:ext cx="7377797" cy="5533348"/>
          </a:xfrm>
          <a:custGeom>
            <a:avLst/>
            <a:gdLst/>
            <a:ahLst/>
            <a:cxnLst/>
            <a:rect r="r" b="b" t="t" l="l"/>
            <a:pathLst>
              <a:path h="5533348" w="7377797">
                <a:moveTo>
                  <a:pt x="0" y="0"/>
                </a:moveTo>
                <a:lnTo>
                  <a:pt x="7377797" y="0"/>
                </a:lnTo>
                <a:lnTo>
                  <a:pt x="7377797" y="5533347"/>
                </a:lnTo>
                <a:lnTo>
                  <a:pt x="0" y="5533347"/>
                </a:lnTo>
                <a:lnTo>
                  <a:pt x="0" y="0"/>
                </a:lnTo>
                <a:close/>
              </a:path>
            </a:pathLst>
          </a:custGeom>
          <a:blipFill>
            <a:blip r:embed="rId13"/>
            <a:stretch>
              <a:fillRect l="0" t="0" r="0" b="0"/>
            </a:stretch>
          </a:blipFill>
        </p:spPr>
      </p:sp>
      <p:sp>
        <p:nvSpPr>
          <p:cNvPr name="Freeform 15" id="15"/>
          <p:cNvSpPr/>
          <p:nvPr/>
        </p:nvSpPr>
        <p:spPr>
          <a:xfrm flipH="false" flipV="false" rot="0">
            <a:off x="9881503" y="604100"/>
            <a:ext cx="6085270" cy="3624942"/>
          </a:xfrm>
          <a:custGeom>
            <a:avLst/>
            <a:gdLst/>
            <a:ahLst/>
            <a:cxnLst/>
            <a:rect r="r" b="b" t="t" l="l"/>
            <a:pathLst>
              <a:path h="3624942" w="6085270">
                <a:moveTo>
                  <a:pt x="0" y="0"/>
                </a:moveTo>
                <a:lnTo>
                  <a:pt x="6085270" y="0"/>
                </a:lnTo>
                <a:lnTo>
                  <a:pt x="6085270" y="3624942"/>
                </a:lnTo>
                <a:lnTo>
                  <a:pt x="0" y="3624942"/>
                </a:lnTo>
                <a:lnTo>
                  <a:pt x="0" y="0"/>
                </a:lnTo>
                <a:close/>
              </a:path>
            </a:pathLst>
          </a:custGeom>
          <a:blipFill>
            <a:blip r:embed="rId14">
              <a:alphaModFix amt="37000"/>
              <a:extLst>
                <a:ext uri="{96DAC541-7B7A-43D3-8B79-37D633B846F1}">
                  <asvg:svgBlip xmlns:asvg="http://schemas.microsoft.com/office/drawing/2016/SVG/main" r:embed="rId15"/>
                </a:ext>
              </a:extLst>
            </a:blip>
            <a:stretch>
              <a:fillRect l="0" t="0" r="0" b="0"/>
            </a:stretch>
          </a:blipFill>
        </p:spPr>
      </p:sp>
      <p:sp>
        <p:nvSpPr>
          <p:cNvPr name="TextBox 16" id="16"/>
          <p:cNvSpPr txBox="true"/>
          <p:nvPr/>
        </p:nvSpPr>
        <p:spPr>
          <a:xfrm rot="0">
            <a:off x="682297" y="4371910"/>
            <a:ext cx="8906936" cy="5705772"/>
          </a:xfrm>
          <a:prstGeom prst="rect">
            <a:avLst/>
          </a:prstGeom>
        </p:spPr>
        <p:txBody>
          <a:bodyPr anchor="t" rtlCol="false" tIns="0" lIns="0" bIns="0" rIns="0">
            <a:spAutoFit/>
          </a:bodyPr>
          <a:lstStyle/>
          <a:p>
            <a:pPr algn="l">
              <a:lnSpc>
                <a:spcPts val="4200"/>
              </a:lnSpc>
            </a:pPr>
            <a:r>
              <a:rPr lang="en-US" sz="3500">
                <a:solidFill>
                  <a:srgbClr val="000000"/>
                </a:solidFill>
                <a:latin typeface="Arimo"/>
                <a:ea typeface="Arimo"/>
                <a:cs typeface="Arimo"/>
                <a:sym typeface="Arimo"/>
              </a:rPr>
              <a:t>Vision-based navigation offers greater accuracy and autonomy than GPS-dependent systems, using computer vision, AI, and feature recognition to detect landing zones and avoid obstacles. Unlike GPS, it operates independently without the risk of signal jamming or spoofing.</a:t>
            </a:r>
          </a:p>
          <a:p>
            <a:pPr algn="l">
              <a:lnSpc>
                <a:spcPts val="3881"/>
              </a:lnSpc>
            </a:pPr>
          </a:p>
          <a:p>
            <a:pPr algn="l">
              <a:lnSpc>
                <a:spcPts val="3881"/>
              </a:lnSpc>
            </a:pPr>
          </a:p>
          <a:p>
            <a:pPr algn="l">
              <a:lnSpc>
                <a:spcPts val="3881"/>
              </a:lnSpc>
            </a:pPr>
            <a:r>
              <a:rPr lang="en-US" sz="3234">
                <a:solidFill>
                  <a:srgbClr val="000000"/>
                </a:solidFill>
                <a:latin typeface="Arimo"/>
                <a:ea typeface="Arimo"/>
                <a:cs typeface="Arimo"/>
                <a:sym typeface="Arimo"/>
              </a:rPr>
              <a:t> </a:t>
            </a:r>
          </a:p>
          <a:p>
            <a:pPr algn="l">
              <a:lnSpc>
                <a:spcPts val="3881"/>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6F6F8"/>
        </a:solidFill>
      </p:bgPr>
    </p:bg>
    <p:spTree>
      <p:nvGrpSpPr>
        <p:cNvPr id="1" name=""/>
        <p:cNvGrpSpPr/>
        <p:nvPr/>
      </p:nvGrpSpPr>
      <p:grpSpPr>
        <a:xfrm>
          <a:off x="0" y="0"/>
          <a:ext cx="0" cy="0"/>
          <a:chOff x="0" y="0"/>
          <a:chExt cx="0" cy="0"/>
        </a:xfrm>
      </p:grpSpPr>
      <p:sp>
        <p:nvSpPr>
          <p:cNvPr name="AutoShape 2" id="2"/>
          <p:cNvSpPr/>
          <p:nvPr/>
        </p:nvSpPr>
        <p:spPr>
          <a:xfrm rot="3719">
            <a:off x="340520" y="489350"/>
            <a:ext cx="17606860" cy="0"/>
          </a:xfrm>
          <a:prstGeom prst="line">
            <a:avLst/>
          </a:prstGeom>
          <a:ln cap="rnd" w="9525">
            <a:solidFill>
              <a:srgbClr val="353F49"/>
            </a:solidFill>
            <a:prstDash val="solid"/>
            <a:headEnd type="none" len="sm" w="sm"/>
            <a:tailEnd type="none" len="sm" w="sm"/>
          </a:ln>
        </p:spPr>
      </p:sp>
      <p:sp>
        <p:nvSpPr>
          <p:cNvPr name="Freeform 3" id="3"/>
          <p:cNvSpPr/>
          <p:nvPr/>
        </p:nvSpPr>
        <p:spPr>
          <a:xfrm flipH="false" flipV="false" rot="0">
            <a:off x="4408295" y="8587307"/>
            <a:ext cx="1473180" cy="1624000"/>
          </a:xfrm>
          <a:custGeom>
            <a:avLst/>
            <a:gdLst/>
            <a:ahLst/>
            <a:cxnLst/>
            <a:rect r="r" b="b" t="t" l="l"/>
            <a:pathLst>
              <a:path h="1624000" w="1473180">
                <a:moveTo>
                  <a:pt x="0" y="0"/>
                </a:moveTo>
                <a:lnTo>
                  <a:pt x="1473180" y="0"/>
                </a:lnTo>
                <a:lnTo>
                  <a:pt x="1473180" y="1624000"/>
                </a:lnTo>
                <a:lnTo>
                  <a:pt x="0" y="1624000"/>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3719">
            <a:off x="340520" y="9775300"/>
            <a:ext cx="17606860" cy="0"/>
          </a:xfrm>
          <a:prstGeom prst="line">
            <a:avLst/>
          </a:prstGeom>
          <a:ln cap="rnd" w="9525">
            <a:solidFill>
              <a:srgbClr val="353F49"/>
            </a:solidFill>
            <a:prstDash val="solid"/>
            <a:headEnd type="none" len="sm" w="sm"/>
            <a:tailEnd type="none" len="sm" w="sm"/>
          </a:ln>
        </p:spPr>
      </p:sp>
      <p:sp>
        <p:nvSpPr>
          <p:cNvPr name="Freeform 5" id="5"/>
          <p:cNvSpPr/>
          <p:nvPr/>
        </p:nvSpPr>
        <p:spPr>
          <a:xfrm flipH="false" flipV="false" rot="0">
            <a:off x="879690" y="662174"/>
            <a:ext cx="1473204" cy="1555248"/>
          </a:xfrm>
          <a:custGeom>
            <a:avLst/>
            <a:gdLst/>
            <a:ahLst/>
            <a:cxnLst/>
            <a:rect r="r" b="b" t="t" l="l"/>
            <a:pathLst>
              <a:path h="1555248" w="1473204">
                <a:moveTo>
                  <a:pt x="0" y="0"/>
                </a:moveTo>
                <a:lnTo>
                  <a:pt x="1473204" y="0"/>
                </a:lnTo>
                <a:lnTo>
                  <a:pt x="1473204" y="1555248"/>
                </a:lnTo>
                <a:lnTo>
                  <a:pt x="0" y="15552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5866040" y="4659298"/>
            <a:ext cx="1473204" cy="1555248"/>
          </a:xfrm>
          <a:custGeom>
            <a:avLst/>
            <a:gdLst/>
            <a:ahLst/>
            <a:cxnLst/>
            <a:rect r="r" b="b" t="t" l="l"/>
            <a:pathLst>
              <a:path h="1555248" w="1473204">
                <a:moveTo>
                  <a:pt x="0" y="0"/>
                </a:moveTo>
                <a:lnTo>
                  <a:pt x="1473204" y="0"/>
                </a:lnTo>
                <a:lnTo>
                  <a:pt x="1473204" y="1555248"/>
                </a:lnTo>
                <a:lnTo>
                  <a:pt x="0" y="15552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7" id="7"/>
          <p:cNvGrpSpPr/>
          <p:nvPr/>
        </p:nvGrpSpPr>
        <p:grpSpPr>
          <a:xfrm rot="0">
            <a:off x="1956200" y="1262400"/>
            <a:ext cx="789000" cy="789000"/>
            <a:chOff x="0" y="0"/>
            <a:chExt cx="1052000" cy="1052000"/>
          </a:xfrm>
        </p:grpSpPr>
        <p:sp>
          <p:nvSpPr>
            <p:cNvPr name="Freeform 8" id="8"/>
            <p:cNvSpPr/>
            <p:nvPr/>
          </p:nvSpPr>
          <p:spPr>
            <a:xfrm flipH="false" flipV="false" rot="0">
              <a:off x="0" y="0"/>
              <a:ext cx="1051941" cy="1051941"/>
            </a:xfrm>
            <a:custGeom>
              <a:avLst/>
              <a:gdLst/>
              <a:ahLst/>
              <a:cxnLst/>
              <a:rect r="r" b="b" t="t" l="l"/>
              <a:pathLst>
                <a:path h="1051941" w="1051941">
                  <a:moveTo>
                    <a:pt x="0" y="526034"/>
                  </a:moveTo>
                  <a:cubicBezTo>
                    <a:pt x="0" y="235458"/>
                    <a:pt x="235458" y="0"/>
                    <a:pt x="526034" y="0"/>
                  </a:cubicBezTo>
                  <a:cubicBezTo>
                    <a:pt x="816610" y="0"/>
                    <a:pt x="1051941" y="235458"/>
                    <a:pt x="1051941" y="526034"/>
                  </a:cubicBezTo>
                  <a:cubicBezTo>
                    <a:pt x="1051941" y="816610"/>
                    <a:pt x="816483" y="1051941"/>
                    <a:pt x="526034" y="1051941"/>
                  </a:cubicBezTo>
                  <a:cubicBezTo>
                    <a:pt x="235585" y="1051941"/>
                    <a:pt x="0" y="816483"/>
                    <a:pt x="0" y="526034"/>
                  </a:cubicBezTo>
                  <a:close/>
                </a:path>
              </a:pathLst>
            </a:custGeom>
            <a:gradFill rotWithShape="true">
              <a:gsLst>
                <a:gs pos="0">
                  <a:srgbClr val="ABBCD0">
                    <a:alpha val="100000"/>
                  </a:srgbClr>
                </a:gs>
                <a:gs pos="50000">
                  <a:srgbClr val="FFFFFF">
                    <a:alpha val="0"/>
                  </a:srgbClr>
                </a:gs>
                <a:gs pos="100000">
                  <a:srgbClr val="FFFFFF">
                    <a:alpha val="0"/>
                  </a:srgbClr>
                </a:gs>
              </a:gsLst>
              <a:lin ang="5400700"/>
            </a:gradFill>
          </p:spPr>
        </p:sp>
      </p:grpSp>
      <p:sp>
        <p:nvSpPr>
          <p:cNvPr name="Freeform 9" id="9"/>
          <p:cNvSpPr/>
          <p:nvPr/>
        </p:nvSpPr>
        <p:spPr>
          <a:xfrm flipH="false" flipV="false" rot="0">
            <a:off x="13369086" y="6911762"/>
            <a:ext cx="3492470" cy="2185908"/>
          </a:xfrm>
          <a:custGeom>
            <a:avLst/>
            <a:gdLst/>
            <a:ahLst/>
            <a:cxnLst/>
            <a:rect r="r" b="b" t="t" l="l"/>
            <a:pathLst>
              <a:path h="2185908" w="3492470">
                <a:moveTo>
                  <a:pt x="0" y="0"/>
                </a:moveTo>
                <a:lnTo>
                  <a:pt x="3492470" y="0"/>
                </a:lnTo>
                <a:lnTo>
                  <a:pt x="3492470" y="2185908"/>
                </a:lnTo>
                <a:lnTo>
                  <a:pt x="0" y="2185908"/>
                </a:lnTo>
                <a:lnTo>
                  <a:pt x="0" y="0"/>
                </a:lnTo>
                <a:close/>
              </a:path>
            </a:pathLst>
          </a:custGeom>
          <a:blipFill>
            <a:blip r:embed="rId7">
              <a:alphaModFix amt="12000"/>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1030605" y="3040282"/>
            <a:ext cx="6696386" cy="4193612"/>
          </a:xfrm>
          <a:custGeom>
            <a:avLst/>
            <a:gdLst/>
            <a:ahLst/>
            <a:cxnLst/>
            <a:rect r="r" b="b" t="t" l="l"/>
            <a:pathLst>
              <a:path h="4193612" w="6696386">
                <a:moveTo>
                  <a:pt x="0" y="0"/>
                </a:moveTo>
                <a:lnTo>
                  <a:pt x="6696386" y="0"/>
                </a:lnTo>
                <a:lnTo>
                  <a:pt x="6696386" y="4193612"/>
                </a:lnTo>
                <a:lnTo>
                  <a:pt x="0" y="4193612"/>
                </a:lnTo>
                <a:lnTo>
                  <a:pt x="0" y="0"/>
                </a:lnTo>
                <a:close/>
              </a:path>
            </a:pathLst>
          </a:custGeom>
          <a:blipFill>
            <a:blip r:embed="rId9"/>
            <a:stretch>
              <a:fillRect l="0" t="0" r="0" b="0"/>
            </a:stretch>
          </a:blipFill>
        </p:spPr>
      </p:sp>
      <p:sp>
        <p:nvSpPr>
          <p:cNvPr name="Freeform 11" id="11"/>
          <p:cNvSpPr/>
          <p:nvPr/>
        </p:nvSpPr>
        <p:spPr>
          <a:xfrm flipH="false" flipV="false" rot="0">
            <a:off x="12055472" y="414240"/>
            <a:ext cx="4646652" cy="2723530"/>
          </a:xfrm>
          <a:custGeom>
            <a:avLst/>
            <a:gdLst/>
            <a:ahLst/>
            <a:cxnLst/>
            <a:rect r="r" b="b" t="t" l="l"/>
            <a:pathLst>
              <a:path h="2723530" w="4646652">
                <a:moveTo>
                  <a:pt x="0" y="0"/>
                </a:moveTo>
                <a:lnTo>
                  <a:pt x="4646652" y="0"/>
                </a:lnTo>
                <a:lnTo>
                  <a:pt x="4646652" y="2723530"/>
                </a:lnTo>
                <a:lnTo>
                  <a:pt x="0" y="2723530"/>
                </a:lnTo>
                <a:lnTo>
                  <a:pt x="0" y="0"/>
                </a:lnTo>
                <a:close/>
              </a:path>
            </a:pathLst>
          </a:custGeom>
          <a:blipFill>
            <a:blip r:embed="rId10">
              <a:alphaModFix amt="21999"/>
              <a:extLst>
                <a:ext uri="{96DAC541-7B7A-43D3-8B79-37D633B846F1}">
                  <asvg:svgBlip xmlns:asvg="http://schemas.microsoft.com/office/drawing/2016/SVG/main" r:embed="rId11"/>
                </a:ext>
              </a:extLst>
            </a:blip>
            <a:stretch>
              <a:fillRect l="0" t="0" r="0" b="0"/>
            </a:stretch>
          </a:blipFill>
        </p:spPr>
      </p:sp>
      <p:sp>
        <p:nvSpPr>
          <p:cNvPr name="TextBox 12" id="12"/>
          <p:cNvSpPr txBox="true"/>
          <p:nvPr/>
        </p:nvSpPr>
        <p:spPr>
          <a:xfrm rot="0">
            <a:off x="1517875" y="6100375"/>
            <a:ext cx="10446150" cy="1373850"/>
          </a:xfrm>
          <a:prstGeom prst="rect">
            <a:avLst/>
          </a:prstGeom>
        </p:spPr>
        <p:txBody>
          <a:bodyPr anchor="t" rtlCol="false" tIns="0" lIns="0" bIns="0" rIns="0">
            <a:spAutoFit/>
          </a:bodyPr>
          <a:lstStyle/>
          <a:p>
            <a:pPr algn="ctr">
              <a:lnSpc>
                <a:spcPts val="8400"/>
              </a:lnSpc>
            </a:pPr>
            <a:r>
              <a:rPr lang="en-US" sz="7000">
                <a:solidFill>
                  <a:srgbClr val="F6F6F8"/>
                </a:solidFill>
                <a:latin typeface="Arimo"/>
                <a:ea typeface="Arimo"/>
                <a:cs typeface="Arimo"/>
                <a:sym typeface="Arimo"/>
              </a:rPr>
              <a:t>—SOMEONE FAMOUS</a:t>
            </a:r>
          </a:p>
        </p:txBody>
      </p:sp>
      <p:sp>
        <p:nvSpPr>
          <p:cNvPr name="TextBox 13" id="13"/>
          <p:cNvSpPr txBox="true"/>
          <p:nvPr/>
        </p:nvSpPr>
        <p:spPr>
          <a:xfrm rot="0">
            <a:off x="1028700" y="1743844"/>
            <a:ext cx="9354212" cy="7353826"/>
          </a:xfrm>
          <a:prstGeom prst="rect">
            <a:avLst/>
          </a:prstGeom>
        </p:spPr>
        <p:txBody>
          <a:bodyPr anchor="t" rtlCol="false" tIns="0" lIns="0" bIns="0" rIns="0">
            <a:spAutoFit/>
          </a:bodyPr>
          <a:lstStyle/>
          <a:p>
            <a:pPr algn="just">
              <a:lnSpc>
                <a:spcPts val="4200"/>
              </a:lnSpc>
            </a:pPr>
          </a:p>
          <a:p>
            <a:pPr algn="just" marL="755651" indent="-377825" lvl="1">
              <a:lnSpc>
                <a:spcPts val="4200"/>
              </a:lnSpc>
              <a:buFont typeface="Arial"/>
              <a:buChar char="•"/>
            </a:pPr>
            <a:r>
              <a:rPr lang="en-US" sz="3500">
                <a:solidFill>
                  <a:srgbClr val="000000"/>
                </a:solidFill>
                <a:latin typeface="Arimo"/>
                <a:ea typeface="Arimo"/>
                <a:cs typeface="Arimo"/>
                <a:sym typeface="Arimo"/>
              </a:rPr>
              <a:t>Enables stealth military missions without GPS jamming or tracking risks.</a:t>
            </a:r>
          </a:p>
          <a:p>
            <a:pPr algn="just">
              <a:lnSpc>
                <a:spcPts val="4200"/>
              </a:lnSpc>
            </a:pPr>
          </a:p>
          <a:p>
            <a:pPr algn="just" marL="755651" indent="-377825" lvl="1">
              <a:lnSpc>
                <a:spcPts val="4200"/>
              </a:lnSpc>
              <a:buFont typeface="Arial"/>
              <a:buChar char="•"/>
            </a:pPr>
            <a:r>
              <a:rPr lang="en-US" sz="3500">
                <a:solidFill>
                  <a:srgbClr val="000000"/>
                </a:solidFill>
                <a:latin typeface="Arimo"/>
                <a:ea typeface="Arimo"/>
                <a:cs typeface="Arimo"/>
                <a:sym typeface="Arimo"/>
              </a:rPr>
              <a:t>Helps drones navigate debris and urban areas for rescue missions.</a:t>
            </a:r>
          </a:p>
          <a:p>
            <a:pPr algn="just">
              <a:lnSpc>
                <a:spcPts val="4200"/>
              </a:lnSpc>
            </a:pPr>
          </a:p>
          <a:p>
            <a:pPr algn="just" marL="755651" indent="-377825" lvl="1">
              <a:lnSpc>
                <a:spcPts val="4200"/>
              </a:lnSpc>
              <a:buFont typeface="Arial"/>
              <a:buChar char="•"/>
            </a:pPr>
            <a:r>
              <a:rPr lang="en-US" sz="3500">
                <a:solidFill>
                  <a:srgbClr val="000000"/>
                </a:solidFill>
                <a:latin typeface="Arimo"/>
                <a:ea typeface="Arimo"/>
                <a:cs typeface="Arimo"/>
                <a:sym typeface="Arimo"/>
              </a:rPr>
              <a:t>Ensures precise landings in complex environments for deliveries.</a:t>
            </a:r>
          </a:p>
          <a:p>
            <a:pPr algn="just">
              <a:lnSpc>
                <a:spcPts val="4200"/>
              </a:lnSpc>
            </a:pPr>
          </a:p>
          <a:p>
            <a:pPr algn="just" marL="755651" indent="-377825" lvl="1">
              <a:lnSpc>
                <a:spcPts val="4200"/>
              </a:lnSpc>
              <a:buFont typeface="Arial"/>
              <a:buChar char="•"/>
            </a:pPr>
            <a:r>
              <a:rPr lang="en-US" sz="3500">
                <a:solidFill>
                  <a:srgbClr val="000000"/>
                </a:solidFill>
                <a:latin typeface="Arimo"/>
                <a:ea typeface="Arimo"/>
                <a:cs typeface="Arimo"/>
                <a:sym typeface="Arimo"/>
              </a:rPr>
              <a:t>Offers versatility in agriculture, surveillance, and inspections.</a:t>
            </a:r>
          </a:p>
          <a:p>
            <a:pPr algn="just">
              <a:lnSpc>
                <a:spcPts val="4200"/>
              </a:lnSpc>
              <a:spcBef>
                <a:spcPct val="0"/>
              </a:spcBef>
            </a:pPr>
          </a:p>
          <a:p>
            <a:pPr algn="just">
              <a:lnSpc>
                <a:spcPts val="3084"/>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6F6F8"/>
        </a:solidFill>
      </p:bgPr>
    </p:bg>
    <p:spTree>
      <p:nvGrpSpPr>
        <p:cNvPr id="1" name=""/>
        <p:cNvGrpSpPr/>
        <p:nvPr/>
      </p:nvGrpSpPr>
      <p:grpSpPr>
        <a:xfrm>
          <a:off x="0" y="0"/>
          <a:ext cx="0" cy="0"/>
          <a:chOff x="0" y="0"/>
          <a:chExt cx="0" cy="0"/>
        </a:xfrm>
      </p:grpSpPr>
      <p:sp>
        <p:nvSpPr>
          <p:cNvPr name="AutoShape 2" id="2"/>
          <p:cNvSpPr/>
          <p:nvPr/>
        </p:nvSpPr>
        <p:spPr>
          <a:xfrm rot="3719">
            <a:off x="340520" y="489350"/>
            <a:ext cx="17606860" cy="0"/>
          </a:xfrm>
          <a:prstGeom prst="line">
            <a:avLst/>
          </a:prstGeom>
          <a:ln cap="rnd" w="9525">
            <a:solidFill>
              <a:srgbClr val="353F49"/>
            </a:solidFill>
            <a:prstDash val="solid"/>
            <a:headEnd type="none" len="sm" w="sm"/>
            <a:tailEnd type="none" len="sm" w="sm"/>
          </a:ln>
        </p:spPr>
      </p:sp>
      <p:sp>
        <p:nvSpPr>
          <p:cNvPr name="AutoShape 3" id="3"/>
          <p:cNvSpPr/>
          <p:nvPr/>
        </p:nvSpPr>
        <p:spPr>
          <a:xfrm rot="3719">
            <a:off x="340520" y="9775300"/>
            <a:ext cx="17606860" cy="0"/>
          </a:xfrm>
          <a:prstGeom prst="line">
            <a:avLst/>
          </a:prstGeom>
          <a:ln cap="rnd" w="9525">
            <a:solidFill>
              <a:srgbClr val="353F49"/>
            </a:solidFill>
            <a:prstDash val="solid"/>
            <a:headEnd type="none" len="sm" w="sm"/>
            <a:tailEnd type="none" len="sm" w="sm"/>
          </a:ln>
        </p:spPr>
      </p:sp>
      <p:grpSp>
        <p:nvGrpSpPr>
          <p:cNvPr name="Group 4" id="4"/>
          <p:cNvGrpSpPr/>
          <p:nvPr/>
        </p:nvGrpSpPr>
        <p:grpSpPr>
          <a:xfrm rot="0">
            <a:off x="-208950" y="9540300"/>
            <a:ext cx="7111200" cy="431400"/>
            <a:chOff x="0" y="0"/>
            <a:chExt cx="9481600" cy="575200"/>
          </a:xfrm>
        </p:grpSpPr>
        <p:sp>
          <p:nvSpPr>
            <p:cNvPr name="Freeform 5" id="5"/>
            <p:cNvSpPr/>
            <p:nvPr/>
          </p:nvSpPr>
          <p:spPr>
            <a:xfrm flipH="false" flipV="false" rot="0">
              <a:off x="0" y="0"/>
              <a:ext cx="9481566" cy="575183"/>
            </a:xfrm>
            <a:custGeom>
              <a:avLst/>
              <a:gdLst/>
              <a:ahLst/>
              <a:cxnLst/>
              <a:rect r="r" b="b" t="t" l="l"/>
              <a:pathLst>
                <a:path h="575183" w="9481566">
                  <a:moveTo>
                    <a:pt x="0" y="575183"/>
                  </a:moveTo>
                  <a:lnTo>
                    <a:pt x="143764" y="0"/>
                  </a:lnTo>
                  <a:lnTo>
                    <a:pt x="9481566" y="0"/>
                  </a:lnTo>
                  <a:lnTo>
                    <a:pt x="9337802" y="575183"/>
                  </a:lnTo>
                  <a:close/>
                </a:path>
              </a:pathLst>
            </a:custGeom>
            <a:gradFill rotWithShape="true">
              <a:gsLst>
                <a:gs pos="0">
                  <a:srgbClr val="81A7CE">
                    <a:alpha val="100000"/>
                  </a:srgbClr>
                </a:gs>
                <a:gs pos="100000">
                  <a:srgbClr val="FFFFFF">
                    <a:alpha val="0"/>
                  </a:srgbClr>
                </a:gs>
              </a:gsLst>
              <a:lin ang="0"/>
            </a:gradFill>
          </p:spPr>
        </p:sp>
      </p:grpSp>
      <p:sp>
        <p:nvSpPr>
          <p:cNvPr name="Freeform 6" id="6"/>
          <p:cNvSpPr/>
          <p:nvPr/>
        </p:nvSpPr>
        <p:spPr>
          <a:xfrm flipH="false" flipV="false" rot="0">
            <a:off x="14383937" y="614908"/>
            <a:ext cx="861658" cy="827584"/>
          </a:xfrm>
          <a:custGeom>
            <a:avLst/>
            <a:gdLst/>
            <a:ahLst/>
            <a:cxnLst/>
            <a:rect r="r" b="b" t="t" l="l"/>
            <a:pathLst>
              <a:path h="827584" w="861658">
                <a:moveTo>
                  <a:pt x="0" y="0"/>
                </a:moveTo>
                <a:lnTo>
                  <a:pt x="861658" y="0"/>
                </a:lnTo>
                <a:lnTo>
                  <a:pt x="861658" y="827584"/>
                </a:lnTo>
                <a:lnTo>
                  <a:pt x="0" y="827584"/>
                </a:lnTo>
                <a:lnTo>
                  <a:pt x="0"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534601" y="2001701"/>
            <a:ext cx="829598" cy="828398"/>
          </a:xfrm>
          <a:custGeom>
            <a:avLst/>
            <a:gdLst/>
            <a:ahLst/>
            <a:cxnLst/>
            <a:rect r="r" b="b" t="t" l="l"/>
            <a:pathLst>
              <a:path h="828398" w="829598">
                <a:moveTo>
                  <a:pt x="0" y="0"/>
                </a:moveTo>
                <a:lnTo>
                  <a:pt x="829598" y="0"/>
                </a:lnTo>
                <a:lnTo>
                  <a:pt x="829598" y="828398"/>
                </a:lnTo>
                <a:lnTo>
                  <a:pt x="0" y="828398"/>
                </a:lnTo>
                <a:lnTo>
                  <a:pt x="0" y="0"/>
                </a:lnTo>
                <a:close/>
              </a:path>
            </a:pathLst>
          </a:custGeom>
          <a:blipFill>
            <a:blip r:embed="rId5">
              <a:alphaModFix amt="23000"/>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1313410" y="7441242"/>
            <a:ext cx="969600" cy="969600"/>
            <a:chOff x="0" y="0"/>
            <a:chExt cx="1292800" cy="1292800"/>
          </a:xfrm>
        </p:grpSpPr>
        <p:sp>
          <p:nvSpPr>
            <p:cNvPr name="Freeform 9" id="9"/>
            <p:cNvSpPr/>
            <p:nvPr/>
          </p:nvSpPr>
          <p:spPr>
            <a:xfrm flipH="false" flipV="false" rot="0">
              <a:off x="0" y="0"/>
              <a:ext cx="1292860" cy="1292860"/>
            </a:xfrm>
            <a:custGeom>
              <a:avLst/>
              <a:gdLst/>
              <a:ahLst/>
              <a:cxnLst/>
              <a:rect r="r" b="b" t="t" l="l"/>
              <a:pathLst>
                <a:path h="1292860" w="1292860">
                  <a:moveTo>
                    <a:pt x="0" y="646430"/>
                  </a:moveTo>
                  <a:cubicBezTo>
                    <a:pt x="0" y="289433"/>
                    <a:pt x="289433" y="0"/>
                    <a:pt x="646430" y="0"/>
                  </a:cubicBezTo>
                  <a:cubicBezTo>
                    <a:pt x="1003427" y="0"/>
                    <a:pt x="1292860" y="289433"/>
                    <a:pt x="1292860" y="646430"/>
                  </a:cubicBezTo>
                  <a:cubicBezTo>
                    <a:pt x="1292860" y="1003427"/>
                    <a:pt x="1003427" y="1292860"/>
                    <a:pt x="646430" y="1292860"/>
                  </a:cubicBezTo>
                  <a:cubicBezTo>
                    <a:pt x="289433" y="1292860"/>
                    <a:pt x="0" y="1003427"/>
                    <a:pt x="0" y="646430"/>
                  </a:cubicBezTo>
                  <a:close/>
                </a:path>
              </a:pathLst>
            </a:custGeom>
            <a:gradFill rotWithShape="true">
              <a:gsLst>
                <a:gs pos="0">
                  <a:srgbClr val="68BAAC">
                    <a:alpha val="59215"/>
                  </a:srgbClr>
                </a:gs>
                <a:gs pos="83000">
                  <a:srgbClr val="FFFFFF">
                    <a:alpha val="0"/>
                  </a:srgbClr>
                </a:gs>
                <a:gs pos="100000">
                  <a:srgbClr val="FFFFFF">
                    <a:alpha val="0"/>
                  </a:srgbClr>
                </a:gs>
              </a:gsLst>
              <a:lin ang="0"/>
            </a:gradFill>
          </p:spPr>
        </p:sp>
      </p:grpSp>
      <p:sp>
        <p:nvSpPr>
          <p:cNvPr name="Freeform 10" id="10"/>
          <p:cNvSpPr/>
          <p:nvPr/>
        </p:nvSpPr>
        <p:spPr>
          <a:xfrm flipH="false" flipV="false" rot="0">
            <a:off x="768000" y="7949172"/>
            <a:ext cx="1192398" cy="1258804"/>
          </a:xfrm>
          <a:custGeom>
            <a:avLst/>
            <a:gdLst/>
            <a:ahLst/>
            <a:cxnLst/>
            <a:rect r="r" b="b" t="t" l="l"/>
            <a:pathLst>
              <a:path h="1258804" w="1192398">
                <a:moveTo>
                  <a:pt x="0" y="0"/>
                </a:moveTo>
                <a:lnTo>
                  <a:pt x="1192398" y="0"/>
                </a:lnTo>
                <a:lnTo>
                  <a:pt x="1192398" y="1258804"/>
                </a:lnTo>
                <a:lnTo>
                  <a:pt x="0" y="12588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1" id="11"/>
          <p:cNvGrpSpPr/>
          <p:nvPr/>
        </p:nvGrpSpPr>
        <p:grpSpPr>
          <a:xfrm rot="0">
            <a:off x="16474250" y="1731000"/>
            <a:ext cx="951600" cy="951600"/>
            <a:chOff x="0" y="0"/>
            <a:chExt cx="1268800" cy="1268800"/>
          </a:xfrm>
        </p:grpSpPr>
        <p:sp>
          <p:nvSpPr>
            <p:cNvPr name="Freeform 12" id="12"/>
            <p:cNvSpPr/>
            <p:nvPr/>
          </p:nvSpPr>
          <p:spPr>
            <a:xfrm flipH="false" flipV="false" rot="0">
              <a:off x="0" y="0"/>
              <a:ext cx="1268857" cy="1268857"/>
            </a:xfrm>
            <a:custGeom>
              <a:avLst/>
              <a:gdLst/>
              <a:ahLst/>
              <a:cxnLst/>
              <a:rect r="r" b="b" t="t" l="l"/>
              <a:pathLst>
                <a:path h="1268857" w="1268857">
                  <a:moveTo>
                    <a:pt x="0" y="634365"/>
                  </a:moveTo>
                  <a:cubicBezTo>
                    <a:pt x="0" y="283972"/>
                    <a:pt x="283972" y="0"/>
                    <a:pt x="634365" y="0"/>
                  </a:cubicBezTo>
                  <a:cubicBezTo>
                    <a:pt x="984758" y="0"/>
                    <a:pt x="1268857" y="283972"/>
                    <a:pt x="1268857" y="634365"/>
                  </a:cubicBezTo>
                  <a:cubicBezTo>
                    <a:pt x="1268857" y="984758"/>
                    <a:pt x="984758" y="1268857"/>
                    <a:pt x="634365" y="1268857"/>
                  </a:cubicBezTo>
                  <a:cubicBezTo>
                    <a:pt x="283972" y="1268857"/>
                    <a:pt x="0" y="984758"/>
                    <a:pt x="0" y="634365"/>
                  </a:cubicBezTo>
                  <a:close/>
                </a:path>
              </a:pathLst>
            </a:custGeom>
            <a:gradFill rotWithShape="true">
              <a:gsLst>
                <a:gs pos="0">
                  <a:srgbClr val="81A7CE">
                    <a:alpha val="100000"/>
                  </a:srgbClr>
                </a:gs>
                <a:gs pos="100000">
                  <a:srgbClr val="FFFFFF">
                    <a:alpha val="0"/>
                  </a:srgbClr>
                </a:gs>
              </a:gsLst>
              <a:lin ang="0"/>
            </a:gradFill>
          </p:spPr>
        </p:sp>
      </p:grpSp>
      <p:sp>
        <p:nvSpPr>
          <p:cNvPr name="Freeform 13" id="13"/>
          <p:cNvSpPr/>
          <p:nvPr/>
        </p:nvSpPr>
        <p:spPr>
          <a:xfrm flipH="false" flipV="false" rot="0">
            <a:off x="9170348" y="2026569"/>
            <a:ext cx="6404852" cy="3337480"/>
          </a:xfrm>
          <a:custGeom>
            <a:avLst/>
            <a:gdLst/>
            <a:ahLst/>
            <a:cxnLst/>
            <a:rect r="r" b="b" t="t" l="l"/>
            <a:pathLst>
              <a:path h="3337480" w="6404852">
                <a:moveTo>
                  <a:pt x="0" y="0"/>
                </a:moveTo>
                <a:lnTo>
                  <a:pt x="6404852" y="0"/>
                </a:lnTo>
                <a:lnTo>
                  <a:pt x="6404852" y="3337480"/>
                </a:lnTo>
                <a:lnTo>
                  <a:pt x="0" y="3337480"/>
                </a:lnTo>
                <a:lnTo>
                  <a:pt x="0" y="0"/>
                </a:lnTo>
                <a:close/>
              </a:path>
            </a:pathLst>
          </a:custGeom>
          <a:blipFill>
            <a:blip r:embed="rId9"/>
            <a:stretch>
              <a:fillRect l="-12" t="-1078" r="0" b="-1078"/>
            </a:stretch>
          </a:blipFill>
        </p:spPr>
      </p:sp>
      <p:sp>
        <p:nvSpPr>
          <p:cNvPr name="Freeform 14" id="14"/>
          <p:cNvSpPr/>
          <p:nvPr/>
        </p:nvSpPr>
        <p:spPr>
          <a:xfrm flipH="false" flipV="false" rot="0">
            <a:off x="9144769" y="5606935"/>
            <a:ext cx="6430431" cy="3601041"/>
          </a:xfrm>
          <a:custGeom>
            <a:avLst/>
            <a:gdLst/>
            <a:ahLst/>
            <a:cxnLst/>
            <a:rect r="r" b="b" t="t" l="l"/>
            <a:pathLst>
              <a:path h="3601041" w="6430431">
                <a:moveTo>
                  <a:pt x="0" y="0"/>
                </a:moveTo>
                <a:lnTo>
                  <a:pt x="6430431" y="0"/>
                </a:lnTo>
                <a:lnTo>
                  <a:pt x="6430431" y="3601041"/>
                </a:lnTo>
                <a:lnTo>
                  <a:pt x="0" y="3601041"/>
                </a:lnTo>
                <a:lnTo>
                  <a:pt x="0" y="0"/>
                </a:lnTo>
                <a:close/>
              </a:path>
            </a:pathLst>
          </a:custGeom>
          <a:blipFill>
            <a:blip r:embed="rId10"/>
            <a:stretch>
              <a:fillRect l="0" t="0" r="0" b="0"/>
            </a:stretch>
          </a:blipFill>
        </p:spPr>
      </p:sp>
      <p:sp>
        <p:nvSpPr>
          <p:cNvPr name="Freeform 15" id="15"/>
          <p:cNvSpPr/>
          <p:nvPr/>
        </p:nvSpPr>
        <p:spPr>
          <a:xfrm flipH="false" flipV="false" rot="0">
            <a:off x="8407390" y="4365874"/>
            <a:ext cx="1473204" cy="1555248"/>
          </a:xfrm>
          <a:custGeom>
            <a:avLst/>
            <a:gdLst/>
            <a:ahLst/>
            <a:cxnLst/>
            <a:rect r="r" b="b" t="t" l="l"/>
            <a:pathLst>
              <a:path h="1555248" w="1473204">
                <a:moveTo>
                  <a:pt x="0" y="0"/>
                </a:moveTo>
                <a:lnTo>
                  <a:pt x="1473204" y="0"/>
                </a:lnTo>
                <a:lnTo>
                  <a:pt x="1473204" y="1555248"/>
                </a:lnTo>
                <a:lnTo>
                  <a:pt x="0" y="1555248"/>
                </a:lnTo>
                <a:lnTo>
                  <a:pt x="0" y="0"/>
                </a:lnTo>
                <a:close/>
              </a:path>
            </a:pathLst>
          </a:custGeom>
          <a:blipFill>
            <a:blip r:embed="rId11">
              <a:alphaModFix amt="41000"/>
              <a:extLst>
                <a:ext uri="{96DAC541-7B7A-43D3-8B79-37D633B846F1}">
                  <asvg:svgBlip xmlns:asvg="http://schemas.microsoft.com/office/drawing/2016/SVG/main" r:embed="rId12"/>
                </a:ext>
              </a:extLst>
            </a:blip>
            <a:stretch>
              <a:fillRect l="0" t="0" r="0" b="0"/>
            </a:stretch>
          </a:blipFill>
        </p:spPr>
      </p:sp>
      <p:sp>
        <p:nvSpPr>
          <p:cNvPr name="TextBox 16" id="16"/>
          <p:cNvSpPr txBox="true"/>
          <p:nvPr/>
        </p:nvSpPr>
        <p:spPr>
          <a:xfrm rot="0">
            <a:off x="350050" y="688318"/>
            <a:ext cx="15225150" cy="1095365"/>
          </a:xfrm>
          <a:prstGeom prst="rect">
            <a:avLst/>
          </a:prstGeom>
        </p:spPr>
        <p:txBody>
          <a:bodyPr anchor="t" rtlCol="false" tIns="0" lIns="0" bIns="0" rIns="0">
            <a:spAutoFit/>
          </a:bodyPr>
          <a:lstStyle/>
          <a:p>
            <a:pPr algn="l">
              <a:lnSpc>
                <a:spcPts val="8400"/>
              </a:lnSpc>
            </a:pPr>
            <a:r>
              <a:rPr lang="en-US" b="true" sz="7000">
                <a:solidFill>
                  <a:srgbClr val="305B98"/>
                </a:solidFill>
                <a:latin typeface="Arimo Bold"/>
                <a:ea typeface="Arimo Bold"/>
                <a:cs typeface="Arimo Bold"/>
                <a:sym typeface="Arimo Bold"/>
              </a:rPr>
              <a:t>Existing Research &amp; Technologies </a:t>
            </a:r>
          </a:p>
        </p:txBody>
      </p:sp>
      <p:sp>
        <p:nvSpPr>
          <p:cNvPr name="TextBox 17" id="17"/>
          <p:cNvSpPr txBox="true"/>
          <p:nvPr/>
        </p:nvSpPr>
        <p:spPr>
          <a:xfrm rot="0">
            <a:off x="534601" y="3097564"/>
            <a:ext cx="7612575" cy="3619755"/>
          </a:xfrm>
          <a:prstGeom prst="rect">
            <a:avLst/>
          </a:prstGeom>
        </p:spPr>
        <p:txBody>
          <a:bodyPr anchor="t" rtlCol="false" tIns="0" lIns="0" bIns="0" rIns="0">
            <a:spAutoFit/>
          </a:bodyPr>
          <a:lstStyle/>
          <a:p>
            <a:pPr algn="l">
              <a:lnSpc>
                <a:spcPts val="4200"/>
              </a:lnSpc>
              <a:spcBef>
                <a:spcPct val="0"/>
              </a:spcBef>
            </a:pPr>
            <a:r>
              <a:rPr lang="en-US" sz="3500">
                <a:solidFill>
                  <a:srgbClr val="000000"/>
                </a:solidFill>
                <a:latin typeface="Arimo"/>
                <a:ea typeface="Arimo"/>
                <a:cs typeface="Arimo"/>
                <a:sym typeface="Arimo"/>
              </a:rPr>
              <a:t>Most UAVs use GPS-based navigation, but it is vulnerable to jamming and spoofing. Some drones rely on ArUco markers and GPS for precise localization, but it is costly and power-intensive.</a:t>
            </a:r>
          </a:p>
          <a:p>
            <a:pPr algn="l">
              <a:lnSpc>
                <a:spcPts val="3084"/>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6F6F8"/>
        </a:solidFill>
      </p:bgPr>
    </p:bg>
    <p:spTree>
      <p:nvGrpSpPr>
        <p:cNvPr id="1" name=""/>
        <p:cNvGrpSpPr/>
        <p:nvPr/>
      </p:nvGrpSpPr>
      <p:grpSpPr>
        <a:xfrm>
          <a:off x="0" y="0"/>
          <a:ext cx="0" cy="0"/>
          <a:chOff x="0" y="0"/>
          <a:chExt cx="0" cy="0"/>
        </a:xfrm>
      </p:grpSpPr>
      <p:sp>
        <p:nvSpPr>
          <p:cNvPr name="AutoShape 2" id="2"/>
          <p:cNvSpPr/>
          <p:nvPr/>
        </p:nvSpPr>
        <p:spPr>
          <a:xfrm rot="3719">
            <a:off x="340520" y="489350"/>
            <a:ext cx="17606860" cy="0"/>
          </a:xfrm>
          <a:prstGeom prst="line">
            <a:avLst/>
          </a:prstGeom>
          <a:ln cap="rnd" w="9525">
            <a:solidFill>
              <a:srgbClr val="353F49"/>
            </a:solidFill>
            <a:prstDash val="solid"/>
            <a:headEnd type="none" len="sm" w="sm"/>
            <a:tailEnd type="none" len="sm" w="sm"/>
          </a:ln>
        </p:spPr>
      </p:sp>
      <p:sp>
        <p:nvSpPr>
          <p:cNvPr name="AutoShape 3" id="3"/>
          <p:cNvSpPr/>
          <p:nvPr/>
        </p:nvSpPr>
        <p:spPr>
          <a:xfrm rot="3719">
            <a:off x="340520" y="9775300"/>
            <a:ext cx="17606860" cy="0"/>
          </a:xfrm>
          <a:prstGeom prst="line">
            <a:avLst/>
          </a:prstGeom>
          <a:ln cap="rnd" w="9525">
            <a:solidFill>
              <a:srgbClr val="353F49"/>
            </a:solidFill>
            <a:prstDash val="solid"/>
            <a:headEnd type="none" len="sm" w="sm"/>
            <a:tailEnd type="none" len="sm" w="sm"/>
          </a:ln>
        </p:spPr>
      </p:sp>
      <p:sp>
        <p:nvSpPr>
          <p:cNvPr name="Freeform 4" id="4"/>
          <p:cNvSpPr/>
          <p:nvPr/>
        </p:nvSpPr>
        <p:spPr>
          <a:xfrm flipH="false" flipV="false" rot="0">
            <a:off x="-4" y="5515104"/>
            <a:ext cx="1311570" cy="1384250"/>
          </a:xfrm>
          <a:custGeom>
            <a:avLst/>
            <a:gdLst/>
            <a:ahLst/>
            <a:cxnLst/>
            <a:rect r="r" b="b" t="t" l="l"/>
            <a:pathLst>
              <a:path h="1384250" w="1311570">
                <a:moveTo>
                  <a:pt x="0" y="0"/>
                </a:moveTo>
                <a:lnTo>
                  <a:pt x="1311570" y="0"/>
                </a:lnTo>
                <a:lnTo>
                  <a:pt x="1311570" y="1384250"/>
                </a:lnTo>
                <a:lnTo>
                  <a:pt x="0" y="13842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5032100" y="1478600"/>
            <a:ext cx="789000" cy="789000"/>
            <a:chOff x="0" y="0"/>
            <a:chExt cx="1052000" cy="1052000"/>
          </a:xfrm>
        </p:grpSpPr>
        <p:sp>
          <p:nvSpPr>
            <p:cNvPr name="Freeform 6" id="6"/>
            <p:cNvSpPr/>
            <p:nvPr/>
          </p:nvSpPr>
          <p:spPr>
            <a:xfrm flipH="false" flipV="false" rot="0">
              <a:off x="0" y="0"/>
              <a:ext cx="1051941" cy="1051941"/>
            </a:xfrm>
            <a:custGeom>
              <a:avLst/>
              <a:gdLst/>
              <a:ahLst/>
              <a:cxnLst/>
              <a:rect r="r" b="b" t="t" l="l"/>
              <a:pathLst>
                <a:path h="1051941" w="1051941">
                  <a:moveTo>
                    <a:pt x="0" y="526034"/>
                  </a:moveTo>
                  <a:cubicBezTo>
                    <a:pt x="0" y="235458"/>
                    <a:pt x="235458" y="0"/>
                    <a:pt x="526034" y="0"/>
                  </a:cubicBezTo>
                  <a:cubicBezTo>
                    <a:pt x="816610" y="0"/>
                    <a:pt x="1051941" y="235458"/>
                    <a:pt x="1051941" y="526034"/>
                  </a:cubicBezTo>
                  <a:cubicBezTo>
                    <a:pt x="1051941" y="816610"/>
                    <a:pt x="816483" y="1051941"/>
                    <a:pt x="526034" y="1051941"/>
                  </a:cubicBezTo>
                  <a:cubicBezTo>
                    <a:pt x="235585" y="1051941"/>
                    <a:pt x="0" y="816483"/>
                    <a:pt x="0" y="526034"/>
                  </a:cubicBezTo>
                  <a:close/>
                </a:path>
              </a:pathLst>
            </a:custGeom>
            <a:gradFill rotWithShape="true">
              <a:gsLst>
                <a:gs pos="0">
                  <a:srgbClr val="68BAAC">
                    <a:alpha val="100000"/>
                  </a:srgbClr>
                </a:gs>
                <a:gs pos="100000">
                  <a:srgbClr val="F6F6F8">
                    <a:alpha val="100000"/>
                  </a:srgbClr>
                </a:gs>
                <a:gs pos="100000">
                  <a:srgbClr val="169B82">
                    <a:alpha val="100000"/>
                  </a:srgbClr>
                </a:gs>
              </a:gsLst>
              <a:lin ang="5400700"/>
            </a:gradFill>
          </p:spPr>
        </p:sp>
      </p:grpSp>
      <p:sp>
        <p:nvSpPr>
          <p:cNvPr name="Freeform 7" id="7"/>
          <p:cNvSpPr/>
          <p:nvPr/>
        </p:nvSpPr>
        <p:spPr>
          <a:xfrm flipH="false" flipV="false" rot="0">
            <a:off x="9850569" y="1873100"/>
            <a:ext cx="7408731" cy="5326348"/>
          </a:xfrm>
          <a:custGeom>
            <a:avLst/>
            <a:gdLst/>
            <a:ahLst/>
            <a:cxnLst/>
            <a:rect r="r" b="b" t="t" l="l"/>
            <a:pathLst>
              <a:path h="5326348" w="7408731">
                <a:moveTo>
                  <a:pt x="0" y="0"/>
                </a:moveTo>
                <a:lnTo>
                  <a:pt x="7408731" y="0"/>
                </a:lnTo>
                <a:lnTo>
                  <a:pt x="7408731" y="5326348"/>
                </a:lnTo>
                <a:lnTo>
                  <a:pt x="0" y="5326348"/>
                </a:lnTo>
                <a:lnTo>
                  <a:pt x="0" y="0"/>
                </a:lnTo>
                <a:close/>
              </a:path>
            </a:pathLst>
          </a:custGeom>
          <a:blipFill>
            <a:blip r:embed="rId5"/>
            <a:stretch>
              <a:fillRect l="-7102" t="0" r="0" b="0"/>
            </a:stretch>
          </a:blipFill>
        </p:spPr>
      </p:sp>
      <p:sp>
        <p:nvSpPr>
          <p:cNvPr name="Freeform 8" id="8"/>
          <p:cNvSpPr/>
          <p:nvPr/>
        </p:nvSpPr>
        <p:spPr>
          <a:xfrm flipH="false" flipV="false" rot="0">
            <a:off x="12945182" y="592712"/>
            <a:ext cx="1925918" cy="2032812"/>
          </a:xfrm>
          <a:custGeom>
            <a:avLst/>
            <a:gdLst/>
            <a:ahLst/>
            <a:cxnLst/>
            <a:rect r="r" b="b" t="t" l="l"/>
            <a:pathLst>
              <a:path h="2032812" w="1925918">
                <a:moveTo>
                  <a:pt x="0" y="0"/>
                </a:moveTo>
                <a:lnTo>
                  <a:pt x="1925918" y="0"/>
                </a:lnTo>
                <a:lnTo>
                  <a:pt x="1925918" y="2032812"/>
                </a:lnTo>
                <a:lnTo>
                  <a:pt x="0" y="20328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5586704" y="6471722"/>
            <a:ext cx="3657734" cy="4032198"/>
          </a:xfrm>
          <a:custGeom>
            <a:avLst/>
            <a:gdLst/>
            <a:ahLst/>
            <a:cxnLst/>
            <a:rect r="r" b="b" t="t" l="l"/>
            <a:pathLst>
              <a:path h="4032198" w="3657734">
                <a:moveTo>
                  <a:pt x="0" y="0"/>
                </a:moveTo>
                <a:lnTo>
                  <a:pt x="3657734" y="0"/>
                </a:lnTo>
                <a:lnTo>
                  <a:pt x="3657734" y="4032198"/>
                </a:lnTo>
                <a:lnTo>
                  <a:pt x="0" y="4032198"/>
                </a:lnTo>
                <a:lnTo>
                  <a:pt x="0" y="0"/>
                </a:lnTo>
                <a:close/>
              </a:path>
            </a:pathLst>
          </a:custGeom>
          <a:blipFill>
            <a:blip r:embed="rId8">
              <a:alphaModFix amt="50000"/>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340525" y="1844525"/>
            <a:ext cx="8795669" cy="6963279"/>
          </a:xfrm>
          <a:prstGeom prst="rect">
            <a:avLst/>
          </a:prstGeom>
        </p:spPr>
        <p:txBody>
          <a:bodyPr anchor="t" rtlCol="false" tIns="0" lIns="0" bIns="0" rIns="0">
            <a:spAutoFit/>
          </a:bodyPr>
          <a:lstStyle/>
          <a:p>
            <a:pPr algn="just" marL="755651" indent="-377825" lvl="1">
              <a:lnSpc>
                <a:spcPts val="4200"/>
              </a:lnSpc>
              <a:buFont typeface="Arial"/>
              <a:buChar char="•"/>
            </a:pPr>
            <a:r>
              <a:rPr lang="en-US" sz="3500">
                <a:solidFill>
                  <a:srgbClr val="000000"/>
                </a:solidFill>
                <a:latin typeface="Arimo"/>
                <a:ea typeface="Arimo"/>
                <a:cs typeface="Arimo"/>
                <a:sym typeface="Arimo"/>
              </a:rPr>
              <a:t>Vision-based systems, using computer vision and deep learning, are gaining popularity, with drones leveraging onboard cameras for marker detection, terrain mapping, and obstacle avoidance.</a:t>
            </a:r>
          </a:p>
          <a:p>
            <a:pPr algn="just">
              <a:lnSpc>
                <a:spcPts val="4200"/>
              </a:lnSpc>
            </a:pPr>
          </a:p>
          <a:p>
            <a:pPr algn="just" marL="755651" indent="-377825" lvl="1">
              <a:lnSpc>
                <a:spcPts val="4200"/>
              </a:lnSpc>
              <a:buFont typeface="Arial"/>
              <a:buChar char="•"/>
            </a:pPr>
            <a:r>
              <a:rPr lang="en-US" sz="3500">
                <a:solidFill>
                  <a:srgbClr val="000000"/>
                </a:solidFill>
                <a:latin typeface="Arimo"/>
                <a:ea typeface="Arimo"/>
                <a:cs typeface="Arimo"/>
                <a:sym typeface="Arimo"/>
              </a:rPr>
              <a:t> Additionally, advancements in SLAM (Simultaneous Localization and Mapping) and sensor fusion techniques enable drones to create real-time environmental maps, improving navigation in unstructured terrains.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6F6F8"/>
        </a:solidFill>
      </p:bgPr>
    </p:bg>
    <p:spTree>
      <p:nvGrpSpPr>
        <p:cNvPr id="1" name=""/>
        <p:cNvGrpSpPr/>
        <p:nvPr/>
      </p:nvGrpSpPr>
      <p:grpSpPr>
        <a:xfrm>
          <a:off x="0" y="0"/>
          <a:ext cx="0" cy="0"/>
          <a:chOff x="0" y="0"/>
          <a:chExt cx="0" cy="0"/>
        </a:xfrm>
      </p:grpSpPr>
      <p:sp>
        <p:nvSpPr>
          <p:cNvPr name="AutoShape 2" id="2"/>
          <p:cNvSpPr/>
          <p:nvPr/>
        </p:nvSpPr>
        <p:spPr>
          <a:xfrm rot="3719">
            <a:off x="340520" y="489350"/>
            <a:ext cx="17606860" cy="0"/>
          </a:xfrm>
          <a:prstGeom prst="line">
            <a:avLst/>
          </a:prstGeom>
          <a:ln cap="rnd" w="9525">
            <a:solidFill>
              <a:srgbClr val="353F49"/>
            </a:solidFill>
            <a:prstDash val="solid"/>
            <a:headEnd type="none" len="sm" w="sm"/>
            <a:tailEnd type="none" len="sm" w="sm"/>
          </a:ln>
        </p:spPr>
      </p:sp>
      <p:sp>
        <p:nvSpPr>
          <p:cNvPr name="AutoShape 3" id="3"/>
          <p:cNvSpPr/>
          <p:nvPr/>
        </p:nvSpPr>
        <p:spPr>
          <a:xfrm rot="3719">
            <a:off x="340520" y="9775300"/>
            <a:ext cx="17606860" cy="0"/>
          </a:xfrm>
          <a:prstGeom prst="line">
            <a:avLst/>
          </a:prstGeom>
          <a:ln cap="rnd" w="9525">
            <a:solidFill>
              <a:srgbClr val="353F49"/>
            </a:solidFill>
            <a:prstDash val="solid"/>
            <a:headEnd type="none" len="sm" w="sm"/>
            <a:tailEnd type="none" len="sm" w="sm"/>
          </a:ln>
        </p:spPr>
      </p:sp>
      <p:grpSp>
        <p:nvGrpSpPr>
          <p:cNvPr name="Group 4" id="4"/>
          <p:cNvGrpSpPr/>
          <p:nvPr/>
        </p:nvGrpSpPr>
        <p:grpSpPr>
          <a:xfrm rot="-10800000">
            <a:off x="16773000" y="8019200"/>
            <a:ext cx="969600" cy="969600"/>
            <a:chOff x="0" y="0"/>
            <a:chExt cx="1292800" cy="1292800"/>
          </a:xfrm>
        </p:grpSpPr>
        <p:sp>
          <p:nvSpPr>
            <p:cNvPr name="Freeform 5" id="5"/>
            <p:cNvSpPr/>
            <p:nvPr/>
          </p:nvSpPr>
          <p:spPr>
            <a:xfrm flipH="false" flipV="false" rot="0">
              <a:off x="0" y="0"/>
              <a:ext cx="1292860" cy="1292860"/>
            </a:xfrm>
            <a:custGeom>
              <a:avLst/>
              <a:gdLst/>
              <a:ahLst/>
              <a:cxnLst/>
              <a:rect r="r" b="b" t="t" l="l"/>
              <a:pathLst>
                <a:path h="1292860" w="1292860">
                  <a:moveTo>
                    <a:pt x="0" y="646430"/>
                  </a:moveTo>
                  <a:cubicBezTo>
                    <a:pt x="0" y="289433"/>
                    <a:pt x="289433" y="0"/>
                    <a:pt x="646430" y="0"/>
                  </a:cubicBezTo>
                  <a:cubicBezTo>
                    <a:pt x="1003427" y="0"/>
                    <a:pt x="1292860" y="289433"/>
                    <a:pt x="1292860" y="646430"/>
                  </a:cubicBezTo>
                  <a:cubicBezTo>
                    <a:pt x="1292860" y="1003427"/>
                    <a:pt x="1003427" y="1292860"/>
                    <a:pt x="646430" y="1292860"/>
                  </a:cubicBezTo>
                  <a:cubicBezTo>
                    <a:pt x="289433" y="1292860"/>
                    <a:pt x="0" y="1003427"/>
                    <a:pt x="0" y="646430"/>
                  </a:cubicBezTo>
                  <a:close/>
                </a:path>
              </a:pathLst>
            </a:custGeom>
            <a:gradFill rotWithShape="true">
              <a:gsLst>
                <a:gs pos="0">
                  <a:srgbClr val="68BAAC">
                    <a:alpha val="59215"/>
                  </a:srgbClr>
                </a:gs>
                <a:gs pos="83000">
                  <a:srgbClr val="FFFFFF">
                    <a:alpha val="0"/>
                  </a:srgbClr>
                </a:gs>
                <a:gs pos="100000">
                  <a:srgbClr val="FFFFFF">
                    <a:alpha val="0"/>
                  </a:srgbClr>
                </a:gs>
              </a:gsLst>
              <a:lin ang="10800000"/>
            </a:gradFill>
          </p:spPr>
        </p:sp>
      </p:grpSp>
      <p:sp>
        <p:nvSpPr>
          <p:cNvPr name="Freeform 6" id="6"/>
          <p:cNvSpPr/>
          <p:nvPr/>
        </p:nvSpPr>
        <p:spPr>
          <a:xfrm flipH="false" flipV="false" rot="0">
            <a:off x="17095612" y="7222066"/>
            <a:ext cx="1192398" cy="1258804"/>
          </a:xfrm>
          <a:custGeom>
            <a:avLst/>
            <a:gdLst/>
            <a:ahLst/>
            <a:cxnLst/>
            <a:rect r="r" b="b" t="t" l="l"/>
            <a:pathLst>
              <a:path h="1258804" w="1192398">
                <a:moveTo>
                  <a:pt x="0" y="0"/>
                </a:moveTo>
                <a:lnTo>
                  <a:pt x="1192398" y="0"/>
                </a:lnTo>
                <a:lnTo>
                  <a:pt x="1192398" y="1258804"/>
                </a:lnTo>
                <a:lnTo>
                  <a:pt x="0" y="12588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574600" y="2304450"/>
            <a:ext cx="951600" cy="951600"/>
            <a:chOff x="0" y="0"/>
            <a:chExt cx="1268800" cy="1268800"/>
          </a:xfrm>
        </p:grpSpPr>
        <p:sp>
          <p:nvSpPr>
            <p:cNvPr name="Freeform 8" id="8"/>
            <p:cNvSpPr/>
            <p:nvPr/>
          </p:nvSpPr>
          <p:spPr>
            <a:xfrm flipH="false" flipV="false" rot="0">
              <a:off x="0" y="0"/>
              <a:ext cx="1268857" cy="1268857"/>
            </a:xfrm>
            <a:custGeom>
              <a:avLst/>
              <a:gdLst/>
              <a:ahLst/>
              <a:cxnLst/>
              <a:rect r="r" b="b" t="t" l="l"/>
              <a:pathLst>
                <a:path h="1268857" w="1268857">
                  <a:moveTo>
                    <a:pt x="0" y="634365"/>
                  </a:moveTo>
                  <a:cubicBezTo>
                    <a:pt x="0" y="283972"/>
                    <a:pt x="283972" y="0"/>
                    <a:pt x="634365" y="0"/>
                  </a:cubicBezTo>
                  <a:cubicBezTo>
                    <a:pt x="984758" y="0"/>
                    <a:pt x="1268857" y="283972"/>
                    <a:pt x="1268857" y="634365"/>
                  </a:cubicBezTo>
                  <a:cubicBezTo>
                    <a:pt x="1268857" y="984758"/>
                    <a:pt x="984758" y="1268857"/>
                    <a:pt x="634365" y="1268857"/>
                  </a:cubicBezTo>
                  <a:cubicBezTo>
                    <a:pt x="283972" y="1268857"/>
                    <a:pt x="0" y="984758"/>
                    <a:pt x="0" y="634365"/>
                  </a:cubicBezTo>
                  <a:close/>
                </a:path>
              </a:pathLst>
            </a:custGeom>
            <a:gradFill rotWithShape="true">
              <a:gsLst>
                <a:gs pos="0">
                  <a:srgbClr val="81A7CE">
                    <a:alpha val="100000"/>
                  </a:srgbClr>
                </a:gs>
                <a:gs pos="100000">
                  <a:srgbClr val="FFFFFF">
                    <a:alpha val="0"/>
                  </a:srgbClr>
                </a:gs>
              </a:gsLst>
              <a:lin ang="0"/>
            </a:gradFill>
          </p:spPr>
        </p:sp>
      </p:grpSp>
      <p:grpSp>
        <p:nvGrpSpPr>
          <p:cNvPr name="Group 9" id="9"/>
          <p:cNvGrpSpPr/>
          <p:nvPr/>
        </p:nvGrpSpPr>
        <p:grpSpPr>
          <a:xfrm rot="-10800000">
            <a:off x="340525" y="1967904"/>
            <a:ext cx="16918775" cy="812346"/>
            <a:chOff x="0" y="0"/>
            <a:chExt cx="11979719" cy="575200"/>
          </a:xfrm>
        </p:grpSpPr>
        <p:sp>
          <p:nvSpPr>
            <p:cNvPr name="Freeform 10" id="10"/>
            <p:cNvSpPr/>
            <p:nvPr/>
          </p:nvSpPr>
          <p:spPr>
            <a:xfrm flipH="false" flipV="false" rot="0">
              <a:off x="0" y="0"/>
              <a:ext cx="11979653" cy="575183"/>
            </a:xfrm>
            <a:custGeom>
              <a:avLst/>
              <a:gdLst/>
              <a:ahLst/>
              <a:cxnLst/>
              <a:rect r="r" b="b" t="t" l="l"/>
              <a:pathLst>
                <a:path h="575183" w="11979653">
                  <a:moveTo>
                    <a:pt x="0" y="575183"/>
                  </a:moveTo>
                  <a:lnTo>
                    <a:pt x="170210" y="0"/>
                  </a:lnTo>
                  <a:lnTo>
                    <a:pt x="11979653" y="0"/>
                  </a:lnTo>
                  <a:lnTo>
                    <a:pt x="11809444" y="575183"/>
                  </a:lnTo>
                  <a:close/>
                </a:path>
              </a:pathLst>
            </a:custGeom>
            <a:gradFill rotWithShape="true">
              <a:gsLst>
                <a:gs pos="0">
                  <a:srgbClr val="81A7CE">
                    <a:alpha val="100000"/>
                  </a:srgbClr>
                </a:gs>
                <a:gs pos="100000">
                  <a:srgbClr val="FFFFFF">
                    <a:alpha val="0"/>
                  </a:srgbClr>
                </a:gs>
              </a:gsLst>
              <a:lin ang="10800000"/>
            </a:gradFill>
          </p:spPr>
        </p:sp>
      </p:grpSp>
      <p:sp>
        <p:nvSpPr>
          <p:cNvPr name="Freeform 11" id="11"/>
          <p:cNvSpPr/>
          <p:nvPr/>
        </p:nvSpPr>
        <p:spPr>
          <a:xfrm flipH="false" flipV="false" rot="0">
            <a:off x="4675314" y="2646766"/>
            <a:ext cx="10328320" cy="6152490"/>
          </a:xfrm>
          <a:custGeom>
            <a:avLst/>
            <a:gdLst/>
            <a:ahLst/>
            <a:cxnLst/>
            <a:rect r="r" b="b" t="t" l="l"/>
            <a:pathLst>
              <a:path h="6152490" w="10328320">
                <a:moveTo>
                  <a:pt x="0" y="0"/>
                </a:moveTo>
                <a:lnTo>
                  <a:pt x="10328320" y="0"/>
                </a:lnTo>
                <a:lnTo>
                  <a:pt x="10328320" y="6152490"/>
                </a:lnTo>
                <a:lnTo>
                  <a:pt x="0" y="6152490"/>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8407390" y="8083924"/>
            <a:ext cx="1473204" cy="1555248"/>
          </a:xfrm>
          <a:custGeom>
            <a:avLst/>
            <a:gdLst/>
            <a:ahLst/>
            <a:cxnLst/>
            <a:rect r="r" b="b" t="t" l="l"/>
            <a:pathLst>
              <a:path h="1555248" w="1473204">
                <a:moveTo>
                  <a:pt x="0" y="0"/>
                </a:moveTo>
                <a:lnTo>
                  <a:pt x="1473204" y="0"/>
                </a:lnTo>
                <a:lnTo>
                  <a:pt x="1473204" y="1555248"/>
                </a:lnTo>
                <a:lnTo>
                  <a:pt x="0" y="15552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1238724" y="3900173"/>
            <a:ext cx="6020576" cy="4013717"/>
          </a:xfrm>
          <a:custGeom>
            <a:avLst/>
            <a:gdLst/>
            <a:ahLst/>
            <a:cxnLst/>
            <a:rect r="r" b="b" t="t" l="l"/>
            <a:pathLst>
              <a:path h="4013717" w="6020576">
                <a:moveTo>
                  <a:pt x="0" y="0"/>
                </a:moveTo>
                <a:lnTo>
                  <a:pt x="6020576" y="0"/>
                </a:lnTo>
                <a:lnTo>
                  <a:pt x="6020576" y="4013717"/>
                </a:lnTo>
                <a:lnTo>
                  <a:pt x="0" y="4013717"/>
                </a:lnTo>
                <a:lnTo>
                  <a:pt x="0" y="0"/>
                </a:lnTo>
                <a:close/>
              </a:path>
            </a:pathLst>
          </a:custGeom>
          <a:blipFill>
            <a:blip r:embed="rId9"/>
            <a:stretch>
              <a:fillRect l="0" t="0" r="0" b="0"/>
            </a:stretch>
          </a:blipFill>
        </p:spPr>
      </p:sp>
      <p:sp>
        <p:nvSpPr>
          <p:cNvPr name="TextBox 14" id="14"/>
          <p:cNvSpPr txBox="true"/>
          <p:nvPr/>
        </p:nvSpPr>
        <p:spPr>
          <a:xfrm rot="0">
            <a:off x="340525" y="3484650"/>
            <a:ext cx="10664124" cy="7210935"/>
          </a:xfrm>
          <a:prstGeom prst="rect">
            <a:avLst/>
          </a:prstGeom>
        </p:spPr>
        <p:txBody>
          <a:bodyPr anchor="t" rtlCol="false" tIns="0" lIns="0" bIns="0" rIns="0">
            <a:spAutoFit/>
          </a:bodyPr>
          <a:lstStyle/>
          <a:p>
            <a:pPr algn="l" marL="755651" indent="-377825" lvl="1">
              <a:lnSpc>
                <a:spcPts val="4200"/>
              </a:lnSpc>
              <a:spcBef>
                <a:spcPct val="0"/>
              </a:spcBef>
              <a:buFont typeface="Arial"/>
              <a:buChar char="•"/>
            </a:pPr>
            <a:r>
              <a:rPr lang="en-US" sz="3500">
                <a:solidFill>
                  <a:srgbClr val="000000"/>
                </a:solidFill>
                <a:latin typeface="Arimo"/>
                <a:ea typeface="Arimo"/>
                <a:cs typeface="Arimo"/>
                <a:sym typeface="Arimo"/>
              </a:rPr>
              <a:t>Ensuring smooth and precise takeoff and landing is crucial to prevent instability, crashes, or mission failures.</a:t>
            </a:r>
          </a:p>
          <a:p>
            <a:pPr algn="l">
              <a:lnSpc>
                <a:spcPts val="4200"/>
              </a:lnSpc>
              <a:spcBef>
                <a:spcPct val="0"/>
              </a:spcBef>
            </a:pPr>
          </a:p>
          <a:p>
            <a:pPr algn="l" marL="755651" indent="-377825" lvl="1">
              <a:lnSpc>
                <a:spcPts val="4200"/>
              </a:lnSpc>
              <a:spcBef>
                <a:spcPct val="0"/>
              </a:spcBef>
              <a:buFont typeface="Arial"/>
              <a:buChar char="•"/>
            </a:pPr>
            <a:r>
              <a:rPr lang="en-US" sz="3500">
                <a:solidFill>
                  <a:srgbClr val="000000"/>
                </a:solidFill>
                <a:latin typeface="Arimo"/>
                <a:ea typeface="Arimo"/>
                <a:cs typeface="Arimo"/>
                <a:sym typeface="Arimo"/>
              </a:rPr>
              <a:t>GPS-based navigation is vulnerable to jamming, spoofing, and cyber-attacks, making it risky for critical missions.</a:t>
            </a:r>
          </a:p>
          <a:p>
            <a:pPr algn="l">
              <a:lnSpc>
                <a:spcPts val="4200"/>
              </a:lnSpc>
              <a:spcBef>
                <a:spcPct val="0"/>
              </a:spcBef>
            </a:pPr>
          </a:p>
          <a:p>
            <a:pPr algn="l" marL="755651" indent="-377825" lvl="1">
              <a:lnSpc>
                <a:spcPts val="4200"/>
              </a:lnSpc>
              <a:spcBef>
                <a:spcPct val="0"/>
              </a:spcBef>
              <a:buFont typeface="Arial"/>
              <a:buChar char="•"/>
            </a:pPr>
            <a:r>
              <a:rPr lang="en-US" sz="3500">
                <a:solidFill>
                  <a:srgbClr val="000000"/>
                </a:solidFill>
                <a:latin typeface="Arimo"/>
                <a:ea typeface="Arimo"/>
                <a:cs typeface="Arimo"/>
                <a:sym typeface="Arimo"/>
              </a:rPr>
              <a:t>UAVs must handle dynamic terrain changes, like slopes or uneven surfaces, without external guidance.</a:t>
            </a:r>
          </a:p>
          <a:p>
            <a:pPr algn="l">
              <a:lnSpc>
                <a:spcPts val="4200"/>
              </a:lnSpc>
              <a:spcBef>
                <a:spcPct val="0"/>
              </a:spcBef>
            </a:pPr>
          </a:p>
          <a:p>
            <a:pPr algn="l">
              <a:lnSpc>
                <a:spcPts val="3084"/>
              </a:lnSpc>
              <a:spcBef>
                <a:spcPct val="0"/>
              </a:spcBef>
            </a:pPr>
          </a:p>
          <a:p>
            <a:pPr algn="l">
              <a:lnSpc>
                <a:spcPts val="3084"/>
              </a:lnSpc>
              <a:spcBef>
                <a:spcPct val="0"/>
              </a:spcBef>
            </a:pPr>
          </a:p>
        </p:txBody>
      </p:sp>
      <p:sp>
        <p:nvSpPr>
          <p:cNvPr name="TextBox 15" id="15"/>
          <p:cNvSpPr txBox="true"/>
          <p:nvPr/>
        </p:nvSpPr>
        <p:spPr>
          <a:xfrm rot="0">
            <a:off x="340525" y="952912"/>
            <a:ext cx="15225150" cy="1095375"/>
          </a:xfrm>
          <a:prstGeom prst="rect">
            <a:avLst/>
          </a:prstGeom>
        </p:spPr>
        <p:txBody>
          <a:bodyPr anchor="t" rtlCol="false" tIns="0" lIns="0" bIns="0" rIns="0">
            <a:spAutoFit/>
          </a:bodyPr>
          <a:lstStyle/>
          <a:p>
            <a:pPr algn="l">
              <a:lnSpc>
                <a:spcPts val="8400"/>
              </a:lnSpc>
            </a:pPr>
            <a:r>
              <a:rPr lang="en-US" b="true" sz="7000">
                <a:solidFill>
                  <a:srgbClr val="07A893"/>
                </a:solidFill>
                <a:latin typeface="Arimo Bold"/>
                <a:ea typeface="Arimo Bold"/>
                <a:cs typeface="Arimo Bold"/>
                <a:sym typeface="Arimo Bold"/>
              </a:rPr>
              <a:t>TECHNICAL CHALLENGES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6F6F8"/>
        </a:solidFill>
      </p:bgPr>
    </p:bg>
    <p:spTree>
      <p:nvGrpSpPr>
        <p:cNvPr id="1" name=""/>
        <p:cNvGrpSpPr/>
        <p:nvPr/>
      </p:nvGrpSpPr>
      <p:grpSpPr>
        <a:xfrm>
          <a:off x="0" y="0"/>
          <a:ext cx="0" cy="0"/>
          <a:chOff x="0" y="0"/>
          <a:chExt cx="0" cy="0"/>
        </a:xfrm>
      </p:grpSpPr>
      <p:sp>
        <p:nvSpPr>
          <p:cNvPr name="AutoShape 2" id="2"/>
          <p:cNvSpPr/>
          <p:nvPr/>
        </p:nvSpPr>
        <p:spPr>
          <a:xfrm rot="3719">
            <a:off x="340520" y="489350"/>
            <a:ext cx="17606860" cy="0"/>
          </a:xfrm>
          <a:prstGeom prst="line">
            <a:avLst/>
          </a:prstGeom>
          <a:ln cap="rnd" w="9525">
            <a:solidFill>
              <a:srgbClr val="353F49"/>
            </a:solidFill>
            <a:prstDash val="solid"/>
            <a:headEnd type="none" len="sm" w="sm"/>
            <a:tailEnd type="none" len="sm" w="sm"/>
          </a:ln>
        </p:spPr>
      </p:sp>
      <p:sp>
        <p:nvSpPr>
          <p:cNvPr name="AutoShape 3" id="3"/>
          <p:cNvSpPr/>
          <p:nvPr/>
        </p:nvSpPr>
        <p:spPr>
          <a:xfrm rot="3719">
            <a:off x="340520" y="9775300"/>
            <a:ext cx="17606860" cy="0"/>
          </a:xfrm>
          <a:prstGeom prst="line">
            <a:avLst/>
          </a:prstGeom>
          <a:ln cap="rnd" w="9525">
            <a:solidFill>
              <a:srgbClr val="353F49"/>
            </a:solidFill>
            <a:prstDash val="solid"/>
            <a:headEnd type="none" len="sm" w="sm"/>
            <a:tailEnd type="none" len="sm" w="sm"/>
          </a:ln>
        </p:spPr>
      </p:sp>
      <p:sp>
        <p:nvSpPr>
          <p:cNvPr name="Freeform 4" id="4"/>
          <p:cNvSpPr/>
          <p:nvPr/>
        </p:nvSpPr>
        <p:spPr>
          <a:xfrm flipH="false" flipV="false" rot="0">
            <a:off x="-4" y="5515104"/>
            <a:ext cx="1311570" cy="1384250"/>
          </a:xfrm>
          <a:custGeom>
            <a:avLst/>
            <a:gdLst/>
            <a:ahLst/>
            <a:cxnLst/>
            <a:rect r="r" b="b" t="t" l="l"/>
            <a:pathLst>
              <a:path h="1384250" w="1311570">
                <a:moveTo>
                  <a:pt x="0" y="0"/>
                </a:moveTo>
                <a:lnTo>
                  <a:pt x="1311570" y="0"/>
                </a:lnTo>
                <a:lnTo>
                  <a:pt x="1311570" y="1384250"/>
                </a:lnTo>
                <a:lnTo>
                  <a:pt x="0" y="13842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945182" y="592712"/>
            <a:ext cx="1925918" cy="2032812"/>
          </a:xfrm>
          <a:custGeom>
            <a:avLst/>
            <a:gdLst/>
            <a:ahLst/>
            <a:cxnLst/>
            <a:rect r="r" b="b" t="t" l="l"/>
            <a:pathLst>
              <a:path h="2032812" w="1925918">
                <a:moveTo>
                  <a:pt x="0" y="0"/>
                </a:moveTo>
                <a:lnTo>
                  <a:pt x="1925918" y="0"/>
                </a:lnTo>
                <a:lnTo>
                  <a:pt x="1925918" y="2032812"/>
                </a:lnTo>
                <a:lnTo>
                  <a:pt x="0" y="20328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5032100" y="1478600"/>
            <a:ext cx="789000" cy="789000"/>
            <a:chOff x="0" y="0"/>
            <a:chExt cx="1052000" cy="1052000"/>
          </a:xfrm>
        </p:grpSpPr>
        <p:sp>
          <p:nvSpPr>
            <p:cNvPr name="Freeform 7" id="7"/>
            <p:cNvSpPr/>
            <p:nvPr/>
          </p:nvSpPr>
          <p:spPr>
            <a:xfrm flipH="false" flipV="false" rot="0">
              <a:off x="0" y="0"/>
              <a:ext cx="1051941" cy="1051941"/>
            </a:xfrm>
            <a:custGeom>
              <a:avLst/>
              <a:gdLst/>
              <a:ahLst/>
              <a:cxnLst/>
              <a:rect r="r" b="b" t="t" l="l"/>
              <a:pathLst>
                <a:path h="1051941" w="1051941">
                  <a:moveTo>
                    <a:pt x="0" y="526034"/>
                  </a:moveTo>
                  <a:cubicBezTo>
                    <a:pt x="0" y="235458"/>
                    <a:pt x="235458" y="0"/>
                    <a:pt x="526034" y="0"/>
                  </a:cubicBezTo>
                  <a:cubicBezTo>
                    <a:pt x="816610" y="0"/>
                    <a:pt x="1051941" y="235458"/>
                    <a:pt x="1051941" y="526034"/>
                  </a:cubicBezTo>
                  <a:cubicBezTo>
                    <a:pt x="1051941" y="816610"/>
                    <a:pt x="816483" y="1051941"/>
                    <a:pt x="526034" y="1051941"/>
                  </a:cubicBezTo>
                  <a:cubicBezTo>
                    <a:pt x="235585" y="1051941"/>
                    <a:pt x="0" y="816483"/>
                    <a:pt x="0" y="526034"/>
                  </a:cubicBezTo>
                  <a:close/>
                </a:path>
              </a:pathLst>
            </a:custGeom>
            <a:gradFill rotWithShape="true">
              <a:gsLst>
                <a:gs pos="0">
                  <a:srgbClr val="68BAAC">
                    <a:alpha val="100000"/>
                  </a:srgbClr>
                </a:gs>
                <a:gs pos="100000">
                  <a:srgbClr val="F6F6F8">
                    <a:alpha val="100000"/>
                  </a:srgbClr>
                </a:gs>
                <a:gs pos="100000">
                  <a:srgbClr val="169B82">
                    <a:alpha val="100000"/>
                  </a:srgbClr>
                </a:gs>
              </a:gsLst>
              <a:lin ang="5400700"/>
            </a:gradFill>
          </p:spPr>
        </p:sp>
      </p:grpSp>
      <p:sp>
        <p:nvSpPr>
          <p:cNvPr name="Freeform 8" id="8"/>
          <p:cNvSpPr/>
          <p:nvPr/>
        </p:nvSpPr>
        <p:spPr>
          <a:xfrm flipH="false" flipV="false" rot="0">
            <a:off x="10204039" y="1712947"/>
            <a:ext cx="6228170" cy="3554228"/>
          </a:xfrm>
          <a:custGeom>
            <a:avLst/>
            <a:gdLst/>
            <a:ahLst/>
            <a:cxnLst/>
            <a:rect r="r" b="b" t="t" l="l"/>
            <a:pathLst>
              <a:path h="3554228" w="6228170">
                <a:moveTo>
                  <a:pt x="0" y="0"/>
                </a:moveTo>
                <a:lnTo>
                  <a:pt x="6228170" y="0"/>
                </a:lnTo>
                <a:lnTo>
                  <a:pt x="6228170" y="3554228"/>
                </a:lnTo>
                <a:lnTo>
                  <a:pt x="0" y="3554228"/>
                </a:lnTo>
                <a:lnTo>
                  <a:pt x="0" y="0"/>
                </a:lnTo>
                <a:close/>
              </a:path>
            </a:pathLst>
          </a:custGeom>
          <a:blipFill>
            <a:blip r:embed="rId7"/>
            <a:stretch>
              <a:fillRect l="0" t="0" r="0" b="-16748"/>
            </a:stretch>
          </a:blipFill>
        </p:spPr>
      </p:sp>
      <p:sp>
        <p:nvSpPr>
          <p:cNvPr name="Freeform 9" id="9"/>
          <p:cNvSpPr/>
          <p:nvPr/>
        </p:nvSpPr>
        <p:spPr>
          <a:xfrm flipH="false" flipV="false" rot="0">
            <a:off x="10204039" y="5515104"/>
            <a:ext cx="6228170" cy="3499068"/>
          </a:xfrm>
          <a:custGeom>
            <a:avLst/>
            <a:gdLst/>
            <a:ahLst/>
            <a:cxnLst/>
            <a:rect r="r" b="b" t="t" l="l"/>
            <a:pathLst>
              <a:path h="3499068" w="6228170">
                <a:moveTo>
                  <a:pt x="0" y="0"/>
                </a:moveTo>
                <a:lnTo>
                  <a:pt x="6228170" y="0"/>
                </a:lnTo>
                <a:lnTo>
                  <a:pt x="6228170" y="3499068"/>
                </a:lnTo>
                <a:lnTo>
                  <a:pt x="0" y="3499068"/>
                </a:lnTo>
                <a:lnTo>
                  <a:pt x="0" y="0"/>
                </a:lnTo>
                <a:close/>
              </a:path>
            </a:pathLst>
          </a:custGeom>
          <a:blipFill>
            <a:blip r:embed="rId8"/>
            <a:stretch>
              <a:fillRect l="0" t="0" r="0" b="0"/>
            </a:stretch>
          </a:blipFill>
        </p:spPr>
      </p:sp>
      <p:sp>
        <p:nvSpPr>
          <p:cNvPr name="Freeform 10" id="10"/>
          <p:cNvSpPr/>
          <p:nvPr/>
        </p:nvSpPr>
        <p:spPr>
          <a:xfrm flipH="false" flipV="false" rot="0">
            <a:off x="15586704" y="6471722"/>
            <a:ext cx="3657734" cy="4032198"/>
          </a:xfrm>
          <a:custGeom>
            <a:avLst/>
            <a:gdLst/>
            <a:ahLst/>
            <a:cxnLst/>
            <a:rect r="r" b="b" t="t" l="l"/>
            <a:pathLst>
              <a:path h="4032198" w="3657734">
                <a:moveTo>
                  <a:pt x="0" y="0"/>
                </a:moveTo>
                <a:lnTo>
                  <a:pt x="3657734" y="0"/>
                </a:lnTo>
                <a:lnTo>
                  <a:pt x="3657734" y="4032198"/>
                </a:lnTo>
                <a:lnTo>
                  <a:pt x="0" y="4032198"/>
                </a:lnTo>
                <a:lnTo>
                  <a:pt x="0" y="0"/>
                </a:lnTo>
                <a:close/>
              </a:path>
            </a:pathLst>
          </a:custGeom>
          <a:blipFill>
            <a:blip r:embed="rId9">
              <a:alphaModFix amt="29000"/>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1028700" y="1844525"/>
            <a:ext cx="8115300" cy="6677496"/>
          </a:xfrm>
          <a:prstGeom prst="rect">
            <a:avLst/>
          </a:prstGeom>
        </p:spPr>
        <p:txBody>
          <a:bodyPr anchor="t" rtlCol="false" tIns="0" lIns="0" bIns="0" rIns="0">
            <a:spAutoFit/>
          </a:bodyPr>
          <a:lstStyle/>
          <a:p>
            <a:pPr algn="just" marL="755651" indent="-377825" lvl="1">
              <a:lnSpc>
                <a:spcPts val="4200"/>
              </a:lnSpc>
              <a:buFont typeface="Arial"/>
              <a:buChar char="•"/>
            </a:pPr>
            <a:r>
              <a:rPr lang="en-US" sz="3500">
                <a:solidFill>
                  <a:srgbClr val="000000"/>
                </a:solidFill>
                <a:latin typeface="Arimo"/>
                <a:ea typeface="Arimo"/>
                <a:cs typeface="Arimo"/>
                <a:sym typeface="Arimo"/>
              </a:rPr>
              <a:t>Landing without markers is a challenge, as UAVs cannot always rely on predefined visual references (such as ArUco markers).</a:t>
            </a:r>
          </a:p>
          <a:p>
            <a:pPr algn="just">
              <a:lnSpc>
                <a:spcPts val="4200"/>
              </a:lnSpc>
            </a:pPr>
          </a:p>
          <a:p>
            <a:pPr algn="just" marL="755651" indent="-377825" lvl="1">
              <a:lnSpc>
                <a:spcPts val="4200"/>
              </a:lnSpc>
              <a:buFont typeface="Arial"/>
              <a:buChar char="•"/>
            </a:pPr>
            <a:r>
              <a:rPr lang="en-US" sz="3500">
                <a:solidFill>
                  <a:srgbClr val="000000"/>
                </a:solidFill>
                <a:latin typeface="Arimo"/>
                <a:ea typeface="Arimo"/>
                <a:cs typeface="Arimo"/>
                <a:sym typeface="Arimo"/>
              </a:rPr>
              <a:t>Landing on a moving target is a complex challenge requiring real-time trajectory adjustments, predictive algorithms, and precise control to ensure safe and accurate landings.</a:t>
            </a:r>
          </a:p>
          <a:p>
            <a:pPr algn="just">
              <a:lnSpc>
                <a:spcPts val="3084"/>
              </a:lnSpc>
            </a:pPr>
          </a:p>
          <a:p>
            <a:pPr algn="just">
              <a:lnSpc>
                <a:spcPts val="3084"/>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DAGhUZrcbjw</dc:identifier>
  <dcterms:modified xsi:type="dcterms:W3CDTF">2011-08-01T06:04:30Z</dcterms:modified>
  <cp:revision>1</cp:revision>
  <dc:title>Copy of drone-flight-required-documentation.pptx</dc:title>
</cp:coreProperties>
</file>